
<file path=[Content_Types].xml><?xml version="1.0" encoding="utf-8"?>
<Types xmlns="http://schemas.openxmlformats.org/package/2006/content-types">
  <Default Extension="jpg" ContentType="image/jpeg"/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92"/>
  </p:notesMasterIdLst>
  <p:sldIdLst>
    <p:sldId id="256" r:id="rId2"/>
    <p:sldId id="276" r:id="rId3"/>
    <p:sldId id="277" r:id="rId4"/>
    <p:sldId id="272" r:id="rId5"/>
    <p:sldId id="257" r:id="rId6"/>
    <p:sldId id="270" r:id="rId7"/>
    <p:sldId id="258" r:id="rId8"/>
    <p:sldId id="273" r:id="rId9"/>
    <p:sldId id="275" r:id="rId10"/>
    <p:sldId id="274" r:id="rId11"/>
    <p:sldId id="259" r:id="rId12"/>
    <p:sldId id="278" r:id="rId13"/>
    <p:sldId id="260" r:id="rId14"/>
    <p:sldId id="281" r:id="rId15"/>
    <p:sldId id="282" r:id="rId16"/>
    <p:sldId id="283" r:id="rId17"/>
    <p:sldId id="284" r:id="rId18"/>
    <p:sldId id="322" r:id="rId19"/>
    <p:sldId id="291" r:id="rId20"/>
    <p:sldId id="289" r:id="rId21"/>
    <p:sldId id="286" r:id="rId22"/>
    <p:sldId id="290" r:id="rId23"/>
    <p:sldId id="287" r:id="rId24"/>
    <p:sldId id="264" r:id="rId25"/>
    <p:sldId id="288" r:id="rId26"/>
    <p:sldId id="292" r:id="rId27"/>
    <p:sldId id="293" r:id="rId28"/>
    <p:sldId id="295" r:id="rId29"/>
    <p:sldId id="294" r:id="rId30"/>
    <p:sldId id="296" r:id="rId31"/>
    <p:sldId id="297" r:id="rId32"/>
    <p:sldId id="320" r:id="rId33"/>
    <p:sldId id="318" r:id="rId34"/>
    <p:sldId id="319" r:id="rId35"/>
    <p:sldId id="299" r:id="rId36"/>
    <p:sldId id="329" r:id="rId37"/>
    <p:sldId id="330" r:id="rId38"/>
    <p:sldId id="285" r:id="rId39"/>
    <p:sldId id="303" r:id="rId40"/>
    <p:sldId id="326" r:id="rId41"/>
    <p:sldId id="307" r:id="rId42"/>
    <p:sldId id="331" r:id="rId43"/>
    <p:sldId id="332" r:id="rId44"/>
    <p:sldId id="323" r:id="rId45"/>
    <p:sldId id="328" r:id="rId46"/>
    <p:sldId id="333" r:id="rId47"/>
    <p:sldId id="327" r:id="rId48"/>
    <p:sldId id="347" r:id="rId49"/>
    <p:sldId id="334" r:id="rId50"/>
    <p:sldId id="335" r:id="rId51"/>
    <p:sldId id="336" r:id="rId52"/>
    <p:sldId id="337" r:id="rId53"/>
    <p:sldId id="338" r:id="rId54"/>
    <p:sldId id="339" r:id="rId55"/>
    <p:sldId id="344" r:id="rId56"/>
    <p:sldId id="341" r:id="rId57"/>
    <p:sldId id="342" r:id="rId58"/>
    <p:sldId id="343" r:id="rId59"/>
    <p:sldId id="345" r:id="rId60"/>
    <p:sldId id="346" r:id="rId61"/>
    <p:sldId id="324" r:id="rId62"/>
    <p:sldId id="304" r:id="rId63"/>
    <p:sldId id="355" r:id="rId64"/>
    <p:sldId id="356" r:id="rId65"/>
    <p:sldId id="351" r:id="rId66"/>
    <p:sldId id="357" r:id="rId67"/>
    <p:sldId id="358" r:id="rId68"/>
    <p:sldId id="305" r:id="rId69"/>
    <p:sldId id="352" r:id="rId70"/>
    <p:sldId id="354" r:id="rId71"/>
    <p:sldId id="359" r:id="rId72"/>
    <p:sldId id="353" r:id="rId73"/>
    <p:sldId id="269" r:id="rId74"/>
    <p:sldId id="360" r:id="rId75"/>
    <p:sldId id="368" r:id="rId76"/>
    <p:sldId id="361" r:id="rId77"/>
    <p:sldId id="367" r:id="rId78"/>
    <p:sldId id="363" r:id="rId79"/>
    <p:sldId id="366" r:id="rId80"/>
    <p:sldId id="362" r:id="rId81"/>
    <p:sldId id="365" r:id="rId82"/>
    <p:sldId id="364" r:id="rId83"/>
    <p:sldId id="370" r:id="rId84"/>
    <p:sldId id="369" r:id="rId85"/>
    <p:sldId id="310" r:id="rId86"/>
    <p:sldId id="348" r:id="rId87"/>
    <p:sldId id="321" r:id="rId88"/>
    <p:sldId id="349" r:id="rId89"/>
    <p:sldId id="279" r:id="rId90"/>
    <p:sldId id="280" r:id="rId9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488"/>
    <p:restoredTop sz="86395"/>
  </p:normalViewPr>
  <p:slideViewPr>
    <p:cSldViewPr snapToGrid="0" snapToObjects="1">
      <p:cViewPr>
        <p:scale>
          <a:sx n="111" d="100"/>
          <a:sy n="111" d="100"/>
        </p:scale>
        <p:origin x="1312" y="16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496"/>
    </p:cViewPr>
  </p:outlineViewPr>
  <p:notesTextViewPr>
    <p:cViewPr>
      <p:scale>
        <a:sx n="110" d="100"/>
        <a:sy n="11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theme" Target="theme/theme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6F6F5D-167E-1849-B841-EB0817BB385A}" type="datetimeFigureOut">
              <a:rPr lang="en-US" smtClean="0"/>
              <a:t>3/12/20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0CF8D1-BA82-5045-ACF9-1AA42AD6A5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4768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1158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9935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2796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7303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5717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3140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1021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2809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3400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0493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706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5810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087267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63618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63562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73861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84128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78218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97068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13903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0906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1045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96969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61883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95783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98315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49216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36833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02349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20169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77715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50396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8558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50365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37866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79621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56574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12382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24073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852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63605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32389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761937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8370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55483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478963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25238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3905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66071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34975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43747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93236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60181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37067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93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15540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08870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027928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571290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20744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248274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26900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603712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444858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644843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228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60532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79529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845064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416233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901690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355230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10484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487136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671743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10780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8473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95830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963613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3038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Standardized developer environments – standardize development tools, platforms, dependencies, etc.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Distributed, especially multi-cloud – containers are highly portable without requiring re-platforming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Micro-services architectures – isolate processes/services, each component of an application; if one service fails, the application can still mostly function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Cross-OS tool usage – download/install/run a Linux tool on Windows or macOS platforms, within a Docker container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2895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341E4-F420-5145-AAB6-D3DAF6206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401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341E4-F420-5145-AAB6-D3DAF6206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298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341E4-F420-5145-AAB6-D3DAF6206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044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44B02FA-DD2D-1844-AE35-8B2EAB0CF4E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2691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341E4-F420-5145-AAB6-D3DAF6206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580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341E4-F420-5145-AAB6-D3DAF6206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306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341E4-F420-5145-AAB6-D3DAF6206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92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341E4-F420-5145-AAB6-D3DAF6206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499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341E4-F420-5145-AAB6-D3DAF6206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427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341E4-F420-5145-AAB6-D3DAF6206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18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341E4-F420-5145-AAB6-D3DAF6206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807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2341E4-F420-5145-AAB6-D3DAF6206BB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011479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tif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2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3.pn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24.png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hub.docker.com/signup" TargetMode="External"/><Relationship Id="rId7" Type="http://schemas.openxmlformats.org/officeDocument/2006/relationships/hyperlink" Target="https://code.visualstudio.com/Download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wwt.com/hullt/docker-foundations" TargetMode="External"/><Relationship Id="rId5" Type="http://schemas.openxmlformats.org/officeDocument/2006/relationships/hyperlink" Target="https://atc-support.apps.wwtatc.com/vpn_access" TargetMode="External"/><Relationship Id="rId4" Type="http://schemas.openxmlformats.org/officeDocument/2006/relationships/hyperlink" Target="https://www.docker.com/products/docker-desktop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ov"/><Relationship Id="rId1" Type="http://schemas.microsoft.com/office/2007/relationships/media" Target="../media/media4.mov"/><Relationship Id="rId5" Type="http://schemas.openxmlformats.org/officeDocument/2006/relationships/image" Target="../media/image25.png"/><Relationship Id="rId4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6.png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30.png"/><Relationship Id="rId4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hub.docker.com/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hub.docker.com/_/python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31.png"/><Relationship Id="rId4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5" Type="http://schemas.openxmlformats.org/officeDocument/2006/relationships/image" Target="../media/image32.png"/><Relationship Id="rId4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5" Type="http://schemas.openxmlformats.org/officeDocument/2006/relationships/image" Target="../media/image33.png"/><Relationship Id="rId4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5" Type="http://schemas.openxmlformats.org/officeDocument/2006/relationships/image" Target="../media/image34.png"/><Relationship Id="rId4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5" Type="http://schemas.openxmlformats.org/officeDocument/2006/relationships/image" Target="../media/image35.png"/><Relationship Id="rId4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1.mp4"/><Relationship Id="rId1" Type="http://schemas.microsoft.com/office/2007/relationships/media" Target="../media/media11.mp4"/><Relationship Id="rId5" Type="http://schemas.openxmlformats.org/officeDocument/2006/relationships/image" Target="../media/image36.png"/><Relationship Id="rId4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2.mp4"/><Relationship Id="rId1" Type="http://schemas.microsoft.com/office/2007/relationships/media" Target="../media/media12.mp4"/><Relationship Id="rId5" Type="http://schemas.openxmlformats.org/officeDocument/2006/relationships/image" Target="../media/image37.png"/><Relationship Id="rId4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3.mp4"/><Relationship Id="rId1" Type="http://schemas.microsoft.com/office/2007/relationships/media" Target="../media/media13.mp4"/><Relationship Id="rId5" Type="http://schemas.openxmlformats.org/officeDocument/2006/relationships/image" Target="../media/image38.png"/><Relationship Id="rId4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4.mp4"/><Relationship Id="rId1" Type="http://schemas.microsoft.com/office/2007/relationships/media" Target="../media/media14.mp4"/><Relationship Id="rId5" Type="http://schemas.openxmlformats.org/officeDocument/2006/relationships/image" Target="../media/image39.png"/><Relationship Id="rId4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5.mp4"/><Relationship Id="rId1" Type="http://schemas.microsoft.com/office/2007/relationships/media" Target="../media/media15.mp4"/><Relationship Id="rId5" Type="http://schemas.openxmlformats.org/officeDocument/2006/relationships/image" Target="../media/image40.png"/><Relationship Id="rId4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6.mp4"/><Relationship Id="rId1" Type="http://schemas.microsoft.com/office/2007/relationships/media" Target="../media/media16.mp4"/><Relationship Id="rId5" Type="http://schemas.openxmlformats.org/officeDocument/2006/relationships/image" Target="../media/image41.png"/><Relationship Id="rId4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Docker_%28software%29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7.mp4"/><Relationship Id="rId1" Type="http://schemas.microsoft.com/office/2007/relationships/media" Target="../media/media17.mp4"/><Relationship Id="rId5" Type="http://schemas.openxmlformats.org/officeDocument/2006/relationships/image" Target="../media/image42.png"/><Relationship Id="rId4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8.mp4"/><Relationship Id="rId1" Type="http://schemas.microsoft.com/office/2007/relationships/media" Target="../media/media18.mp4"/><Relationship Id="rId5" Type="http://schemas.openxmlformats.org/officeDocument/2006/relationships/image" Target="../media/image43.png"/><Relationship Id="rId4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9.mp4"/><Relationship Id="rId1" Type="http://schemas.microsoft.com/office/2007/relationships/media" Target="../media/media19.mp4"/><Relationship Id="rId5" Type="http://schemas.openxmlformats.org/officeDocument/2006/relationships/image" Target="../media/image44.png"/><Relationship Id="rId4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0.mp4"/><Relationship Id="rId1" Type="http://schemas.microsoft.com/office/2007/relationships/media" Target="../media/media20.mp4"/><Relationship Id="rId5" Type="http://schemas.openxmlformats.org/officeDocument/2006/relationships/image" Target="../media/image45.png"/><Relationship Id="rId4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1.mp4"/><Relationship Id="rId1" Type="http://schemas.microsoft.com/office/2007/relationships/media" Target="../media/media21.mp4"/><Relationship Id="rId5" Type="http://schemas.openxmlformats.org/officeDocument/2006/relationships/image" Target="../media/image46.png"/><Relationship Id="rId4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OS-level_virtualization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2.mp4"/><Relationship Id="rId1" Type="http://schemas.microsoft.com/office/2007/relationships/media" Target="../media/media22.mp4"/><Relationship Id="rId5" Type="http://schemas.openxmlformats.org/officeDocument/2006/relationships/image" Target="../media/image47.png"/><Relationship Id="rId4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3.mp4"/><Relationship Id="rId1" Type="http://schemas.microsoft.com/office/2007/relationships/media" Target="../media/media23.mp4"/><Relationship Id="rId5" Type="http://schemas.openxmlformats.org/officeDocument/2006/relationships/image" Target="../media/image48.png"/><Relationship Id="rId4" Type="http://schemas.openxmlformats.org/officeDocument/2006/relationships/notesSlide" Target="../notesSlides/notesSlide6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4.mp4"/><Relationship Id="rId1" Type="http://schemas.microsoft.com/office/2007/relationships/media" Target="../media/media24.mp4"/><Relationship Id="rId5" Type="http://schemas.openxmlformats.org/officeDocument/2006/relationships/image" Target="../media/image49.png"/><Relationship Id="rId4" Type="http://schemas.openxmlformats.org/officeDocument/2006/relationships/notesSlide" Target="../notesSlides/notesSlide68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5.mp4"/><Relationship Id="rId1" Type="http://schemas.microsoft.com/office/2007/relationships/media" Target="../media/media25.mp4"/><Relationship Id="rId5" Type="http://schemas.openxmlformats.org/officeDocument/2006/relationships/image" Target="../media/image52.png"/><Relationship Id="rId4" Type="http://schemas.openxmlformats.org/officeDocument/2006/relationships/notesSlide" Target="../notesSlides/notesSlide7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6.mp4"/><Relationship Id="rId1" Type="http://schemas.microsoft.com/office/2007/relationships/media" Target="../media/media26.mp4"/><Relationship Id="rId4" Type="http://schemas.openxmlformats.org/officeDocument/2006/relationships/image" Target="../media/image53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7.mp4"/><Relationship Id="rId1" Type="http://schemas.microsoft.com/office/2007/relationships/media" Target="../media/media27.mp4"/><Relationship Id="rId4" Type="http://schemas.openxmlformats.org/officeDocument/2006/relationships/image" Target="../media/image54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8.mp4"/><Relationship Id="rId1" Type="http://schemas.microsoft.com/office/2007/relationships/media" Target="../media/media28.mp4"/><Relationship Id="rId4" Type="http://schemas.openxmlformats.org/officeDocument/2006/relationships/image" Target="../media/image5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9.mp4"/><Relationship Id="rId1" Type="http://schemas.microsoft.com/office/2007/relationships/media" Target="../media/media29.mp4"/><Relationship Id="rId4" Type="http://schemas.openxmlformats.org/officeDocument/2006/relationships/image" Target="../media/image55.pn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0.mp4"/><Relationship Id="rId1" Type="http://schemas.microsoft.com/office/2007/relationships/media" Target="../media/media30.mp4"/><Relationship Id="rId4" Type="http://schemas.openxmlformats.org/officeDocument/2006/relationships/image" Target="../media/image56.pn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1.mp4"/><Relationship Id="rId1" Type="http://schemas.microsoft.com/office/2007/relationships/media" Target="../media/media31.mp4"/><Relationship Id="rId4" Type="http://schemas.openxmlformats.org/officeDocument/2006/relationships/image" Target="../media/image57.pn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hyperlink" Target="https://github.wwt.com/pages/hullt/devnet-quizzes/docker-fundamentals/" TargetMode="Externa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OS-level_virtualization" TargetMode="External"/><Relationship Id="rId2" Type="http://schemas.openxmlformats.org/officeDocument/2006/relationships/hyperlink" Target="https://en.wikipedia.org/wiki/Docker_%28software%29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iveintodocker.com/" TargetMode="Externa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D6E4C-FC36-3E4C-9387-96DD20072D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14013"/>
            <a:ext cx="9144000" cy="2387600"/>
          </a:xfrm>
        </p:spPr>
        <p:txBody>
          <a:bodyPr/>
          <a:lstStyle/>
          <a:p>
            <a:r>
              <a:rPr lang="en-US" dirty="0"/>
              <a:t>Introduction To Docker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51A0DE-9D64-5A48-94B5-5B4E427098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393688"/>
            <a:ext cx="9144000" cy="1655762"/>
          </a:xfrm>
        </p:spPr>
        <p:txBody>
          <a:bodyPr/>
          <a:lstStyle/>
          <a:p>
            <a:r>
              <a:rPr lang="en-US" dirty="0"/>
              <a:t>A little bit of background with plenty of hands-on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FE9FD58-F0E2-F249-B868-181D32B42D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8500" y="529392"/>
            <a:ext cx="5715000" cy="1638960"/>
          </a:xfrm>
          <a:prstGeom prst="rect">
            <a:avLst/>
          </a:prstGeom>
        </p:spPr>
      </p:pic>
      <p:pic>
        <p:nvPicPr>
          <p:cNvPr id="11" name="Picture 10" descr="A close up of a sign&#10;&#10;Description automatically generated">
            <a:extLst>
              <a:ext uri="{FF2B5EF4-FFF2-40B4-BE49-F238E27FC236}">
                <a16:creationId xmlns:a16="http://schemas.microsoft.com/office/drawing/2014/main" id="{B65EBD54-CF93-1D4A-A39B-E0E2861C93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2610" y="3735430"/>
            <a:ext cx="3786779" cy="3223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564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9E5736A-9A37-7143-B059-B5843DF87E8D}"/>
              </a:ext>
            </a:extLst>
          </p:cNvPr>
          <p:cNvCxnSpPr>
            <a:stCxn id="19" idx="2"/>
            <a:endCxn id="20" idx="0"/>
          </p:cNvCxnSpPr>
          <p:nvPr/>
        </p:nvCxnSpPr>
        <p:spPr>
          <a:xfrm>
            <a:off x="1915391" y="2814452"/>
            <a:ext cx="0" cy="1235034"/>
          </a:xfrm>
          <a:prstGeom prst="line">
            <a:avLst/>
          </a:prstGeom>
          <a:ln w="5080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A524AD4-DD59-274B-8D4B-4328D09E4A5C}"/>
              </a:ext>
            </a:extLst>
          </p:cNvPr>
          <p:cNvCxnSpPr>
            <a:cxnSpLocks/>
          </p:cNvCxnSpPr>
          <p:nvPr/>
        </p:nvCxnSpPr>
        <p:spPr>
          <a:xfrm>
            <a:off x="1915391" y="3429000"/>
            <a:ext cx="1964252" cy="0"/>
          </a:xfrm>
          <a:prstGeom prst="line">
            <a:avLst/>
          </a:prstGeom>
          <a:ln w="508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403B1B1-B636-274A-9E77-98CB611A0335}"/>
              </a:ext>
            </a:extLst>
          </p:cNvPr>
          <p:cNvCxnSpPr>
            <a:cxnSpLocks/>
          </p:cNvCxnSpPr>
          <p:nvPr/>
        </p:nvCxnSpPr>
        <p:spPr>
          <a:xfrm>
            <a:off x="8312357" y="3429000"/>
            <a:ext cx="1964252" cy="0"/>
          </a:xfrm>
          <a:prstGeom prst="line">
            <a:avLst/>
          </a:prstGeom>
          <a:ln w="508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21FDB36-FA0B-1147-9C8B-431878DD1634}"/>
              </a:ext>
            </a:extLst>
          </p:cNvPr>
          <p:cNvCxnSpPr/>
          <p:nvPr/>
        </p:nvCxnSpPr>
        <p:spPr>
          <a:xfrm>
            <a:off x="10278094" y="2814452"/>
            <a:ext cx="0" cy="1235034"/>
          </a:xfrm>
          <a:prstGeom prst="line">
            <a:avLst/>
          </a:prstGeom>
          <a:ln w="5080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A5CEEB2-C6AA-4A43-8A45-A12E2CB0A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Engine Overview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1D2CF8-A735-294A-94D1-C3E5DB8DA9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FC13A2-487D-CC4E-9B3E-0ECEE589E7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82F5AE3-41EA-B14A-856F-7A3E229DC94F}"/>
              </a:ext>
            </a:extLst>
          </p:cNvPr>
          <p:cNvSpPr/>
          <p:nvPr/>
        </p:nvSpPr>
        <p:spPr>
          <a:xfrm>
            <a:off x="838200" y="2101932"/>
            <a:ext cx="2154382" cy="71252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containers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A2336DC-87A8-AF4C-A5A3-4F58C850EDB1}"/>
              </a:ext>
            </a:extLst>
          </p:cNvPr>
          <p:cNvSpPr/>
          <p:nvPr/>
        </p:nvSpPr>
        <p:spPr>
          <a:xfrm>
            <a:off x="838200" y="4049486"/>
            <a:ext cx="2154382" cy="71252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images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8063958-E5A4-EA47-8F4A-7591E0740234}"/>
              </a:ext>
            </a:extLst>
          </p:cNvPr>
          <p:cNvSpPr/>
          <p:nvPr/>
        </p:nvSpPr>
        <p:spPr>
          <a:xfrm>
            <a:off x="9199418" y="2098530"/>
            <a:ext cx="2154382" cy="71252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networks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7477E1A-E3A2-554D-929C-FBBD510AF418}"/>
              </a:ext>
            </a:extLst>
          </p:cNvPr>
          <p:cNvSpPr/>
          <p:nvPr/>
        </p:nvSpPr>
        <p:spPr>
          <a:xfrm>
            <a:off x="9203438" y="4049486"/>
            <a:ext cx="2154382" cy="71252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volumes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79CF6A8-3753-364D-BABA-52ECD7693A7B}"/>
              </a:ext>
            </a:extLst>
          </p:cNvPr>
          <p:cNvSpPr txBox="1"/>
          <p:nvPr/>
        </p:nvSpPr>
        <p:spPr>
          <a:xfrm>
            <a:off x="8740873" y="3100366"/>
            <a:ext cx="1024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manages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E9EA2BE-20AA-5B4A-A0A8-542B108C9586}"/>
              </a:ext>
            </a:extLst>
          </p:cNvPr>
          <p:cNvSpPr txBox="1"/>
          <p:nvPr/>
        </p:nvSpPr>
        <p:spPr>
          <a:xfrm>
            <a:off x="2483499" y="3100366"/>
            <a:ext cx="1024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manages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528CFA4-0A6C-7943-9E09-08CF0BB3CD6B}"/>
              </a:ext>
            </a:extLst>
          </p:cNvPr>
          <p:cNvGrpSpPr/>
          <p:nvPr/>
        </p:nvGrpSpPr>
        <p:grpSpPr>
          <a:xfrm>
            <a:off x="3605150" y="1810989"/>
            <a:ext cx="4975761" cy="4975761"/>
            <a:chOff x="3605150" y="1810989"/>
            <a:chExt cx="4975761" cy="4975761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9174CEDD-AC87-6846-90B3-B8563EA71F39}"/>
                </a:ext>
              </a:extLst>
            </p:cNvPr>
            <p:cNvSpPr/>
            <p:nvPr/>
          </p:nvSpPr>
          <p:spPr>
            <a:xfrm>
              <a:off x="3605150" y="1810989"/>
              <a:ext cx="4975761" cy="4975761"/>
            </a:xfrm>
            <a:prstGeom prst="ellips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79E8B5E-2C59-C643-B0E0-1B73468F6F2A}"/>
                </a:ext>
              </a:extLst>
            </p:cNvPr>
            <p:cNvSpPr txBox="1"/>
            <p:nvPr/>
          </p:nvSpPr>
          <p:spPr>
            <a:xfrm>
              <a:off x="5259656" y="1882576"/>
              <a:ext cx="167268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Client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CFBAB94-F03B-C443-9473-7178D387AA94}"/>
                </a:ext>
              </a:extLst>
            </p:cNvPr>
            <p:cNvSpPr txBox="1"/>
            <p:nvPr/>
          </p:nvSpPr>
          <p:spPr>
            <a:xfrm>
              <a:off x="5256685" y="2186064"/>
              <a:ext cx="167268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Andale Mono" panose="020B0509000000000004" pitchFamily="49" charset="0"/>
                </a:rPr>
                <a:t>docker</a:t>
              </a:r>
              <a:r>
                <a:rPr lang="en-US" sz="2400" dirty="0"/>
                <a:t> CLI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FBD1948-46B8-A445-9F37-2F5AD2441120}"/>
              </a:ext>
            </a:extLst>
          </p:cNvPr>
          <p:cNvGrpSpPr/>
          <p:nvPr/>
        </p:nvGrpSpPr>
        <p:grpSpPr>
          <a:xfrm>
            <a:off x="4003221" y="2814452"/>
            <a:ext cx="4185557" cy="3972298"/>
            <a:chOff x="4003221" y="2814452"/>
            <a:chExt cx="4185557" cy="3972298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E804999-D526-814B-8F18-0980DE510AA2}"/>
                </a:ext>
              </a:extLst>
            </p:cNvPr>
            <p:cNvSpPr/>
            <p:nvPr/>
          </p:nvSpPr>
          <p:spPr>
            <a:xfrm>
              <a:off x="4003221" y="2814452"/>
              <a:ext cx="4185557" cy="3972298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898B9F4-FA5B-8042-A77D-449744AC4EDC}"/>
                </a:ext>
              </a:extLst>
            </p:cNvPr>
            <p:cNvSpPr txBox="1"/>
            <p:nvPr/>
          </p:nvSpPr>
          <p:spPr>
            <a:xfrm>
              <a:off x="5256685" y="3116871"/>
              <a:ext cx="167268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REST API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C4830A5-CA47-9048-89CA-8533705B7972}"/>
              </a:ext>
            </a:extLst>
          </p:cNvPr>
          <p:cNvGrpSpPr/>
          <p:nvPr/>
        </p:nvGrpSpPr>
        <p:grpSpPr>
          <a:xfrm>
            <a:off x="4566679" y="3742706"/>
            <a:ext cx="3052701" cy="3044044"/>
            <a:chOff x="4566679" y="3742706"/>
            <a:chExt cx="3052701" cy="3044044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2040E1FA-A78C-1D49-B27F-3473B8743AC1}"/>
                </a:ext>
              </a:extLst>
            </p:cNvPr>
            <p:cNvSpPr/>
            <p:nvPr/>
          </p:nvSpPr>
          <p:spPr>
            <a:xfrm>
              <a:off x="4566679" y="3742706"/>
              <a:ext cx="3052701" cy="3044044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850B004-0BA2-BC41-8D81-2FB8ACF50918}"/>
                </a:ext>
              </a:extLst>
            </p:cNvPr>
            <p:cNvSpPr txBox="1"/>
            <p:nvPr/>
          </p:nvSpPr>
          <p:spPr>
            <a:xfrm>
              <a:off x="5259656" y="3889502"/>
              <a:ext cx="167268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Server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8E213AB-B80F-C845-8795-C48ADD8EA9F1}"/>
                </a:ext>
              </a:extLst>
            </p:cNvPr>
            <p:cNvSpPr txBox="1"/>
            <p:nvPr/>
          </p:nvSpPr>
          <p:spPr>
            <a:xfrm>
              <a:off x="5185497" y="4302191"/>
              <a:ext cx="182100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Andale Mono" panose="020B0509000000000004" pitchFamily="49" charset="0"/>
                </a:rPr>
                <a:t>docker daemon</a:t>
              </a:r>
              <a:endParaRPr lang="en-US" sz="2400" dirty="0"/>
            </a:p>
          </p:txBody>
        </p:sp>
        <p:pic>
          <p:nvPicPr>
            <p:cNvPr id="18" name="Picture 17" descr="A close up of a sign&#10;&#10;Description automatically generated">
              <a:extLst>
                <a:ext uri="{FF2B5EF4-FFF2-40B4-BE49-F238E27FC236}">
                  <a16:creationId xmlns:a16="http://schemas.microsoft.com/office/drawing/2014/main" id="{F4C69137-B339-BC42-AB62-A4D895978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29200" y="4581999"/>
              <a:ext cx="2133600" cy="18161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00221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2" grpId="0" animBg="1"/>
      <p:bldP spid="34" grpId="0"/>
      <p:bldP spid="3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97A15F7A-9454-8147-95DD-6631EE72A0C3}"/>
              </a:ext>
            </a:extLst>
          </p:cNvPr>
          <p:cNvGrpSpPr/>
          <p:nvPr/>
        </p:nvGrpSpPr>
        <p:grpSpPr>
          <a:xfrm>
            <a:off x="4320868" y="1544493"/>
            <a:ext cx="3658318" cy="4187299"/>
            <a:chOff x="4320868" y="1544493"/>
            <a:chExt cx="3658318" cy="4187299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446EFD58-D78B-8943-BE7F-116FCB4BB4F5}"/>
                </a:ext>
              </a:extLst>
            </p:cNvPr>
            <p:cNvGrpSpPr/>
            <p:nvPr/>
          </p:nvGrpSpPr>
          <p:grpSpPr>
            <a:xfrm>
              <a:off x="4320868" y="1544493"/>
              <a:ext cx="3658318" cy="4187299"/>
              <a:chOff x="4320868" y="1544493"/>
              <a:chExt cx="3658318" cy="4187299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B83C59EE-7E98-874D-983F-2962A3CEDDEE}"/>
                  </a:ext>
                </a:extLst>
              </p:cNvPr>
              <p:cNvGrpSpPr/>
              <p:nvPr/>
            </p:nvGrpSpPr>
            <p:grpSpPr>
              <a:xfrm>
                <a:off x="4320868" y="1544493"/>
                <a:ext cx="3658318" cy="4187299"/>
                <a:chOff x="4320868" y="1544493"/>
                <a:chExt cx="3658318" cy="4187299"/>
              </a:xfrm>
            </p:grpSpPr>
            <p:pic>
              <p:nvPicPr>
                <p:cNvPr id="16" name="Picture 15" descr="A screenshot of a video game&#10;&#10;Description automatically generated">
                  <a:extLst>
                    <a:ext uri="{FF2B5EF4-FFF2-40B4-BE49-F238E27FC236}">
                      <a16:creationId xmlns:a16="http://schemas.microsoft.com/office/drawing/2014/main" id="{BCBCE6E8-14E1-E04F-B539-F4E32882321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320868" y="1544493"/>
                  <a:ext cx="3658318" cy="4187299"/>
                </a:xfrm>
                <a:prstGeom prst="rect">
                  <a:avLst/>
                </a:prstGeom>
              </p:spPr>
            </p:pic>
            <p:sp>
              <p:nvSpPr>
                <p:cNvPr id="3" name="Rectangle 2">
                  <a:extLst>
                    <a:ext uri="{FF2B5EF4-FFF2-40B4-BE49-F238E27FC236}">
                      <a16:creationId xmlns:a16="http://schemas.microsoft.com/office/drawing/2014/main" id="{C9E6FD47-08DA-4147-9F3D-A53B5C1D96DB}"/>
                    </a:ext>
                  </a:extLst>
                </p:cNvPr>
                <p:cNvSpPr/>
                <p:nvPr/>
              </p:nvSpPr>
              <p:spPr>
                <a:xfrm>
                  <a:off x="6739982" y="3005684"/>
                  <a:ext cx="593078" cy="610791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E1D3176-920B-D141-BAAB-A79698101254}"/>
                  </a:ext>
                </a:extLst>
              </p:cNvPr>
              <p:cNvSpPr/>
              <p:nvPr/>
            </p:nvSpPr>
            <p:spPr>
              <a:xfrm>
                <a:off x="6709986" y="3823692"/>
                <a:ext cx="683795" cy="629896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9643F5CD-0C7B-5B4F-9313-B39E77827197}"/>
                </a:ext>
              </a:extLst>
            </p:cNvPr>
            <p:cNvSpPr/>
            <p:nvPr/>
          </p:nvSpPr>
          <p:spPr>
            <a:xfrm>
              <a:off x="4923263" y="2944136"/>
              <a:ext cx="719254" cy="228578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EF740B5-CBA6-E548-9EA6-5662EACB1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</a:t>
            </a:r>
            <a:r>
              <a:rPr lang="en-US" baseline="0" dirty="0"/>
              <a:t> Docker Architecture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656B29-0CD4-2C4F-85C0-BFEFA8EB10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AB9C4C-8731-6B42-B6FA-F9F1AD210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14" name="Picture 13" descr="A screenshot of a cell phone&#10;&#10;Description automatically generated">
            <a:extLst>
              <a:ext uri="{FF2B5EF4-FFF2-40B4-BE49-F238E27FC236}">
                <a16:creationId xmlns:a16="http://schemas.microsoft.com/office/drawing/2014/main" id="{6921DCBC-E626-4F42-8F41-D40093A5AF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5196" y="1544493"/>
            <a:ext cx="2745007" cy="2799287"/>
          </a:xfrm>
          <a:prstGeom prst="rect">
            <a:avLst/>
          </a:prstGeom>
        </p:spPr>
      </p:pic>
      <p:pic>
        <p:nvPicPr>
          <p:cNvPr id="18" name="Picture 17" descr="A picture containing room, sign&#10;&#10;Description automatically generated">
            <a:extLst>
              <a:ext uri="{FF2B5EF4-FFF2-40B4-BE49-F238E27FC236}">
                <a16:creationId xmlns:a16="http://schemas.microsoft.com/office/drawing/2014/main" id="{A29C93E5-37EA-F844-8997-2DBBB13CC8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59851" y="1296357"/>
            <a:ext cx="3093949" cy="3047423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E23FB3C-8181-5D43-ADB4-3082B9282E0B}"/>
              </a:ext>
            </a:extLst>
          </p:cNvPr>
          <p:cNvCxnSpPr>
            <a:cxnSpLocks/>
          </p:cNvCxnSpPr>
          <p:nvPr/>
        </p:nvCxnSpPr>
        <p:spPr>
          <a:xfrm flipV="1">
            <a:off x="3688336" y="2124635"/>
            <a:ext cx="918242" cy="215154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E2C9895-FC90-6249-8FA5-F4EF721E1474}"/>
              </a:ext>
            </a:extLst>
          </p:cNvPr>
          <p:cNvCxnSpPr>
            <a:cxnSpLocks/>
          </p:cNvCxnSpPr>
          <p:nvPr/>
        </p:nvCxnSpPr>
        <p:spPr>
          <a:xfrm flipV="1">
            <a:off x="3695841" y="2232212"/>
            <a:ext cx="910737" cy="637844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1D5D41B-6CEA-0444-947A-73FB86344B27}"/>
              </a:ext>
            </a:extLst>
          </p:cNvPr>
          <p:cNvCxnSpPr>
            <a:cxnSpLocks/>
          </p:cNvCxnSpPr>
          <p:nvPr/>
        </p:nvCxnSpPr>
        <p:spPr>
          <a:xfrm flipV="1">
            <a:off x="3688336" y="2279759"/>
            <a:ext cx="1024049" cy="1358383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69FB3532-A251-CD40-BD24-D065C02EB7F0}"/>
              </a:ext>
            </a:extLst>
          </p:cNvPr>
          <p:cNvCxnSpPr>
            <a:cxnSpLocks/>
          </p:cNvCxnSpPr>
          <p:nvPr/>
        </p:nvCxnSpPr>
        <p:spPr>
          <a:xfrm flipH="1">
            <a:off x="7168056" y="2279759"/>
            <a:ext cx="225725" cy="778751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1954B898-A45C-714A-AA03-4DAAA9728AB6}"/>
              </a:ext>
            </a:extLst>
          </p:cNvPr>
          <p:cNvCxnSpPr>
            <a:cxnSpLocks/>
          </p:cNvCxnSpPr>
          <p:nvPr/>
        </p:nvCxnSpPr>
        <p:spPr>
          <a:xfrm>
            <a:off x="7619507" y="2279758"/>
            <a:ext cx="1206719" cy="1149242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285FFA85-43E8-1946-B08D-2BF0CD3DE6B7}"/>
              </a:ext>
            </a:extLst>
          </p:cNvPr>
          <p:cNvCxnSpPr>
            <a:cxnSpLocks/>
          </p:cNvCxnSpPr>
          <p:nvPr/>
        </p:nvCxnSpPr>
        <p:spPr>
          <a:xfrm flipH="1">
            <a:off x="7333060" y="3518297"/>
            <a:ext cx="1468040" cy="610791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3F496B47-7655-3246-AB7A-95C50CD56B11}"/>
              </a:ext>
            </a:extLst>
          </p:cNvPr>
          <p:cNvCxnSpPr>
            <a:cxnSpLocks/>
          </p:cNvCxnSpPr>
          <p:nvPr/>
        </p:nvCxnSpPr>
        <p:spPr>
          <a:xfrm flipH="1" flipV="1">
            <a:off x="5577841" y="3290863"/>
            <a:ext cx="1199477" cy="7500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FBB7990F-0D19-5C45-B085-E3BD91B891ED}"/>
              </a:ext>
            </a:extLst>
          </p:cNvPr>
          <p:cNvCxnSpPr>
            <a:cxnSpLocks/>
          </p:cNvCxnSpPr>
          <p:nvPr/>
        </p:nvCxnSpPr>
        <p:spPr>
          <a:xfrm flipH="1">
            <a:off x="5577841" y="3365863"/>
            <a:ext cx="1199477" cy="1600175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0DD2D92B-A588-A049-8DA6-C806A9BA2C0A}"/>
              </a:ext>
            </a:extLst>
          </p:cNvPr>
          <p:cNvCxnSpPr>
            <a:cxnSpLocks/>
          </p:cNvCxnSpPr>
          <p:nvPr/>
        </p:nvCxnSpPr>
        <p:spPr>
          <a:xfrm flipH="1" flipV="1">
            <a:off x="5577840" y="3867463"/>
            <a:ext cx="1235710" cy="336237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89ED7C98-FE48-1744-BC1E-2B8892131967}"/>
              </a:ext>
            </a:extLst>
          </p:cNvPr>
          <p:cNvCxnSpPr>
            <a:cxnSpLocks/>
          </p:cNvCxnSpPr>
          <p:nvPr/>
        </p:nvCxnSpPr>
        <p:spPr>
          <a:xfrm flipH="1">
            <a:off x="5577842" y="4203700"/>
            <a:ext cx="1235708" cy="202837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675800C7-046B-1045-847D-E0E2D712AC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56462" y="3022167"/>
            <a:ext cx="560117" cy="560117"/>
          </a:xfrm>
          <a:prstGeom prst="rect">
            <a:avLst/>
          </a:prstGeom>
        </p:spPr>
      </p:pic>
      <p:pic>
        <p:nvPicPr>
          <p:cNvPr id="28" name="Picture 27" descr="A picture containing drawing&#10;&#10;Description automatically generated">
            <a:extLst>
              <a:ext uri="{FF2B5EF4-FFF2-40B4-BE49-F238E27FC236}">
                <a16:creationId xmlns:a16="http://schemas.microsoft.com/office/drawing/2014/main" id="{85C42BFF-C19A-CB4B-B98B-275F5077AD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10197" y="3867463"/>
            <a:ext cx="641998" cy="567020"/>
          </a:xfrm>
          <a:prstGeom prst="rect">
            <a:avLst/>
          </a:prstGeom>
        </p:spPr>
      </p:pic>
      <p:pic>
        <p:nvPicPr>
          <p:cNvPr id="39" name="Picture 38" descr="A close up of a box&#10;&#10;Description automatically generated">
            <a:extLst>
              <a:ext uri="{FF2B5EF4-FFF2-40B4-BE49-F238E27FC236}">
                <a16:creationId xmlns:a16="http://schemas.microsoft.com/office/drawing/2014/main" id="{1F8A3688-5BA9-264E-B82C-C55B0EA0B71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20448" y="3548508"/>
            <a:ext cx="712191" cy="562911"/>
          </a:xfrm>
          <a:prstGeom prst="rect">
            <a:avLst/>
          </a:prstGeom>
        </p:spPr>
      </p:pic>
      <p:pic>
        <p:nvPicPr>
          <p:cNvPr id="40" name="Picture 39" descr="A close up of a box&#10;&#10;Description automatically generated">
            <a:extLst>
              <a:ext uri="{FF2B5EF4-FFF2-40B4-BE49-F238E27FC236}">
                <a16:creationId xmlns:a16="http://schemas.microsoft.com/office/drawing/2014/main" id="{5E9C92DB-DDBA-E246-BB4A-8BE563D8B95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20447" y="4111419"/>
            <a:ext cx="712191" cy="562911"/>
          </a:xfrm>
          <a:prstGeom prst="rect">
            <a:avLst/>
          </a:prstGeom>
        </p:spPr>
      </p:pic>
      <p:pic>
        <p:nvPicPr>
          <p:cNvPr id="42" name="Picture 41" descr="A picture containing computer, table&#10;&#10;Description automatically generated">
            <a:extLst>
              <a:ext uri="{FF2B5EF4-FFF2-40B4-BE49-F238E27FC236}">
                <a16:creationId xmlns:a16="http://schemas.microsoft.com/office/drawing/2014/main" id="{1BA4645E-904B-544E-BB45-4F291E92578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75439" y="2990993"/>
            <a:ext cx="757200" cy="585399"/>
          </a:xfrm>
          <a:prstGeom prst="rect">
            <a:avLst/>
          </a:prstGeom>
        </p:spPr>
      </p:pic>
      <p:pic>
        <p:nvPicPr>
          <p:cNvPr id="44" name="Picture 43" descr="A picture containing computer, table&#10;&#10;Description automatically generated">
            <a:extLst>
              <a:ext uri="{FF2B5EF4-FFF2-40B4-BE49-F238E27FC236}">
                <a16:creationId xmlns:a16="http://schemas.microsoft.com/office/drawing/2014/main" id="{C8046E5F-C345-A444-827A-C673A6F0631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81789" y="4652796"/>
            <a:ext cx="757200" cy="585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915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500"/>
                            </p:stCondLst>
                            <p:childTnLst>
                              <p:par>
                                <p:cTn id="4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000"/>
                            </p:stCondLst>
                            <p:childTnLst>
                              <p:par>
                                <p:cTn id="4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"/>
                            </p:stCondLst>
                            <p:childTnLst>
                              <p:par>
                                <p:cTn id="7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000"/>
                            </p:stCondLst>
                            <p:childTnLst>
                              <p:par>
                                <p:cTn id="8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500"/>
                            </p:stCondLst>
                            <p:childTnLst>
                              <p:par>
                                <p:cTn id="8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D6E4C-FC36-3E4C-9387-96DD20072D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14013"/>
            <a:ext cx="9144000" cy="2387600"/>
          </a:xfrm>
        </p:spPr>
        <p:txBody>
          <a:bodyPr/>
          <a:lstStyle/>
          <a:p>
            <a:r>
              <a:rPr lang="en-US" dirty="0"/>
              <a:t>Part II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51A0DE-9D64-5A48-94B5-5B4E427098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393688"/>
            <a:ext cx="9144000" cy="1655762"/>
          </a:xfrm>
        </p:spPr>
        <p:txBody>
          <a:bodyPr/>
          <a:lstStyle/>
          <a:p>
            <a:r>
              <a:rPr lang="en-US" dirty="0"/>
              <a:t>Docker Verify Your Installation</a:t>
            </a:r>
          </a:p>
        </p:txBody>
      </p:sp>
    </p:spTree>
    <p:extLst>
      <p:ext uri="{BB962C8B-B14F-4D97-AF65-F5344CB8AC3E}">
        <p14:creationId xmlns:p14="http://schemas.microsoft.com/office/powerpoint/2010/main" val="3846466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A44FBA77-E7C9-9D4A-BF36-10A2CF3BA099}"/>
              </a:ext>
            </a:extLst>
          </p:cNvPr>
          <p:cNvGrpSpPr/>
          <p:nvPr/>
        </p:nvGrpSpPr>
        <p:grpSpPr>
          <a:xfrm>
            <a:off x="7349119" y="2323723"/>
            <a:ext cx="2756664" cy="3942933"/>
            <a:chOff x="7349119" y="2323723"/>
            <a:chExt cx="2756664" cy="3942933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81F5531-FFE8-FE4E-A571-5727FE4926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49119" y="2323723"/>
              <a:ext cx="2756664" cy="3942933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DB83E9E-65FF-B245-8B75-4985CE3E0B5E}"/>
                </a:ext>
              </a:extLst>
            </p:cNvPr>
            <p:cNvSpPr txBox="1"/>
            <p:nvPr/>
          </p:nvSpPr>
          <p:spPr>
            <a:xfrm>
              <a:off x="7492290" y="4958440"/>
              <a:ext cx="912429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50" dirty="0">
                  <a:solidFill>
                    <a:schemeClr val="bg1"/>
                  </a:solidFill>
                </a:rPr>
                <a:t>krismiller</a:t>
              </a:r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C7DC7-0671-F543-9991-CF8210E256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Open/start Docker Desktop</a:t>
            </a:r>
          </a:p>
          <a:p>
            <a:r>
              <a:rPr lang="en-US" dirty="0"/>
              <a:t>Log on with your Docker Hub account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0AA4A38-5F5E-454F-B1D6-CB8B53922F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3017" y="2902744"/>
            <a:ext cx="4855499" cy="274227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78FC9BC-162C-754A-A134-D392F08CD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 In to Docker Desktop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C6DDB4-CE9E-4843-86A9-EFC27330D0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AD6D8E-DFAE-8E42-9152-B189D9284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F845C86-78D6-6F41-99E9-2B2A9C097056}"/>
              </a:ext>
            </a:extLst>
          </p:cNvPr>
          <p:cNvSpPr/>
          <p:nvPr/>
        </p:nvSpPr>
        <p:spPr>
          <a:xfrm>
            <a:off x="5375040" y="4729587"/>
            <a:ext cx="957470" cy="33000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152AF0-1DD2-BE41-8AA7-773BA9A81B6D}"/>
              </a:ext>
            </a:extLst>
          </p:cNvPr>
          <p:cNvSpPr/>
          <p:nvPr/>
        </p:nvSpPr>
        <p:spPr>
          <a:xfrm>
            <a:off x="7437783" y="4943079"/>
            <a:ext cx="1736034" cy="33000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807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0" grpId="0" animBg="1"/>
      <p:bldP spid="1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FC9BC-162C-754A-A134-D392F08CD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Verify Your</a:t>
            </a:r>
            <a:r>
              <a:rPr lang="en-US" baseline="0" dirty="0"/>
              <a:t> Docker Installation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C7DC7-0671-F543-9991-CF8210E256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Open your preferred terminal (bash, PowerShell, </a:t>
            </a:r>
            <a:r>
              <a:rPr lang="en-US" dirty="0" err="1"/>
              <a:t>zsh</a:t>
            </a:r>
            <a:r>
              <a:rPr lang="en-US" dirty="0"/>
              <a:t>, etc.)</a:t>
            </a:r>
          </a:p>
          <a:p>
            <a:r>
              <a:rPr lang="en-US" dirty="0"/>
              <a:t>Enter the commands: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--version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info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run hello-world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C6DDB4-CE9E-4843-86A9-EFC27330D0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AD6D8E-DFAE-8E42-9152-B189D9284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8265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docker --version" descr="docker --version">
            <a:hlinkClick r:id="" action="ppaction://media"/>
            <a:extLst>
              <a:ext uri="{FF2B5EF4-FFF2-40B4-BE49-F238E27FC236}">
                <a16:creationId xmlns:a16="http://schemas.microsoft.com/office/drawing/2014/main" id="{A40C71A9-3CC2-CE48-BD12-EB7ADC9C046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0807" y="0"/>
            <a:ext cx="11490385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6EF1229-839D-814F-8C37-D65660506E0B}"/>
              </a:ext>
            </a:extLst>
          </p:cNvPr>
          <p:cNvSpPr/>
          <p:nvPr/>
        </p:nvSpPr>
        <p:spPr>
          <a:xfrm>
            <a:off x="363686" y="538504"/>
            <a:ext cx="3216641" cy="32438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3FB6DB2-5189-C04E-A847-7423D859EF76}"/>
              </a:ext>
            </a:extLst>
          </p:cNvPr>
          <p:cNvCxnSpPr>
            <a:cxnSpLocks/>
            <a:stCxn id="15" idx="0"/>
          </p:cNvCxnSpPr>
          <p:nvPr/>
        </p:nvCxnSpPr>
        <p:spPr>
          <a:xfrm flipV="1">
            <a:off x="1703139" y="804674"/>
            <a:ext cx="968693" cy="141659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C7D54B8-EEB2-A74E-A883-2A7402EACA06}"/>
              </a:ext>
            </a:extLst>
          </p:cNvPr>
          <p:cNvSpPr txBox="1"/>
          <p:nvPr/>
        </p:nvSpPr>
        <p:spPr>
          <a:xfrm>
            <a:off x="1023177" y="2221268"/>
            <a:ext cx="13599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Release Year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0B7BC8E-F4DF-8446-869A-D97D90092C50}"/>
              </a:ext>
            </a:extLst>
          </p:cNvPr>
          <p:cNvSpPr txBox="1"/>
          <p:nvPr/>
        </p:nvSpPr>
        <p:spPr>
          <a:xfrm>
            <a:off x="2727188" y="2221268"/>
            <a:ext cx="1595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Release Month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0D4C79B-1119-AB46-98E3-54696361B5EF}"/>
              </a:ext>
            </a:extLst>
          </p:cNvPr>
          <p:cNvCxnSpPr>
            <a:cxnSpLocks/>
            <a:stCxn id="16" idx="0"/>
          </p:cNvCxnSpPr>
          <p:nvPr/>
        </p:nvCxnSpPr>
        <p:spPr>
          <a:xfrm flipH="1" flipV="1">
            <a:off x="3063063" y="804674"/>
            <a:ext cx="461908" cy="141659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3312F037-4605-0F4E-B0EB-E590EEBEF02A}"/>
              </a:ext>
            </a:extLst>
          </p:cNvPr>
          <p:cNvSpPr/>
          <p:nvPr/>
        </p:nvSpPr>
        <p:spPr>
          <a:xfrm>
            <a:off x="2518300" y="561975"/>
            <a:ext cx="762637" cy="2762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1262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84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9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3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" fill="hold">
                      <p:stCondLst>
                        <p:cond delay="0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  <p:bldLst>
      <p:bldP spid="12" grpId="0" animBg="1"/>
      <p:bldP spid="15" grpId="0"/>
      <p:bldP spid="16" grpId="0"/>
      <p:bldP spid="10" grpId="0" animBg="1"/>
      <p:bldP spid="10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docker info" descr="docker info">
            <a:hlinkClick r:id="" action="ppaction://media"/>
            <a:extLst>
              <a:ext uri="{FF2B5EF4-FFF2-40B4-BE49-F238E27FC236}">
                <a16:creationId xmlns:a16="http://schemas.microsoft.com/office/drawing/2014/main" id="{C9DC8D77-6C17-5745-834D-350FD554F10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2138" y="1588"/>
            <a:ext cx="11487724" cy="6856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787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469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docker run hello-world" descr="docker run hello-world">
            <a:hlinkClick r:id="" action="ppaction://media"/>
            <a:extLst>
              <a:ext uri="{FF2B5EF4-FFF2-40B4-BE49-F238E27FC236}">
                <a16:creationId xmlns:a16="http://schemas.microsoft.com/office/drawing/2014/main" id="{A20B172C-2AF9-7646-9A2F-770FF814348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4797" y="0"/>
            <a:ext cx="11482405" cy="685323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4A93C59-B990-B64E-A797-E22FC466AD82}"/>
              </a:ext>
            </a:extLst>
          </p:cNvPr>
          <p:cNvSpPr/>
          <p:nvPr/>
        </p:nvSpPr>
        <p:spPr>
          <a:xfrm>
            <a:off x="372976" y="763930"/>
            <a:ext cx="10587790" cy="6923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322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29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D6E4C-FC36-3E4C-9387-96DD20072D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14013"/>
            <a:ext cx="9144000" cy="2387600"/>
          </a:xfrm>
        </p:spPr>
        <p:txBody>
          <a:bodyPr/>
          <a:lstStyle/>
          <a:p>
            <a:r>
              <a:rPr lang="en-US" dirty="0"/>
              <a:t>Part III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51A0DE-9D64-5A48-94B5-5B4E427098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393688"/>
            <a:ext cx="9144000" cy="1655762"/>
          </a:xfrm>
        </p:spPr>
        <p:txBody>
          <a:bodyPr/>
          <a:lstStyle/>
          <a:p>
            <a:r>
              <a:rPr lang="en-US" dirty="0"/>
              <a:t>Create a Docker Image</a:t>
            </a:r>
          </a:p>
        </p:txBody>
      </p:sp>
    </p:spTree>
    <p:extLst>
      <p:ext uri="{BB962C8B-B14F-4D97-AF65-F5344CB8AC3E}">
        <p14:creationId xmlns:p14="http://schemas.microsoft.com/office/powerpoint/2010/main" val="899135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FC9BC-162C-754A-A134-D392F08CD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C7DC7-0671-F543-9991-CF8210E256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Immutable templates for Docker Containers</a:t>
            </a:r>
          </a:p>
          <a:p>
            <a:r>
              <a:rPr lang="en-US" dirty="0"/>
              <a:t>Built using a </a:t>
            </a:r>
            <a:r>
              <a:rPr lang="en-US" dirty="0" err="1">
                <a:solidFill>
                  <a:srgbClr val="FFFF00"/>
                </a:solidFill>
              </a:rPr>
              <a:t>Dockerfile</a:t>
            </a:r>
            <a:r>
              <a:rPr lang="en-US" dirty="0">
                <a:solidFill>
                  <a:srgbClr val="FFFF00"/>
                </a:solidFill>
              </a:rPr>
              <a:t> </a:t>
            </a:r>
            <a:r>
              <a:rPr lang="en-US" dirty="0"/>
              <a:t>with all required binaries, packages, etc.</a:t>
            </a:r>
          </a:p>
          <a:p>
            <a:r>
              <a:rPr lang="en-US" dirty="0"/>
              <a:t>List your Docker Images with the terminal command: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image ls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C6DDB4-CE9E-4843-86A9-EFC27330D0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AD6D8E-DFAE-8E42-9152-B189D9284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8160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E16E0C-D068-ED4D-B752-805C58895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you want hands-on practice…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9388B1-3A7F-E043-AF74-EC6E9DE415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Create a Docker Hub Account</a:t>
            </a:r>
          </a:p>
          <a:p>
            <a:pPr lvl="1"/>
            <a:r>
              <a:rPr lang="en-US" dirty="0">
                <a:hlinkClick r:id="rId3"/>
              </a:rPr>
              <a:t>https://hub.docker.com/signup</a:t>
            </a:r>
            <a:endParaRPr lang="en-US" dirty="0"/>
          </a:p>
          <a:p>
            <a:r>
              <a:rPr lang="en-US" dirty="0"/>
              <a:t>Download and install Docker Desktop</a:t>
            </a:r>
          </a:p>
          <a:p>
            <a:pPr lvl="1"/>
            <a:r>
              <a:rPr lang="en-US" dirty="0">
                <a:hlinkClick r:id="rId4"/>
              </a:rPr>
              <a:t>https://www.docker.com/products/docker-desktop</a:t>
            </a:r>
            <a:endParaRPr lang="en-US" dirty="0"/>
          </a:p>
          <a:p>
            <a:r>
              <a:rPr lang="en-US" dirty="0"/>
              <a:t>Connect to the ATC VPN</a:t>
            </a:r>
          </a:p>
          <a:p>
            <a:pPr lvl="1"/>
            <a:r>
              <a:rPr lang="en-US" dirty="0">
                <a:hlinkClick r:id="rId5"/>
              </a:rPr>
              <a:t>https://atc-support.apps.wwtatc.com/vpn_access</a:t>
            </a:r>
            <a:endParaRPr lang="en-US" dirty="0"/>
          </a:p>
          <a:p>
            <a:r>
              <a:rPr lang="en-US" dirty="0"/>
              <a:t>Download this presentation from WWT’s internal GitHub</a:t>
            </a:r>
          </a:p>
          <a:p>
            <a:pPr lvl="1"/>
            <a:r>
              <a:rPr lang="en-US" dirty="0">
                <a:hlinkClick r:id="rId6"/>
              </a:rPr>
              <a:t>https://github.wwt.com/hullt/docker-foundations</a:t>
            </a:r>
            <a:endParaRPr lang="en-US" dirty="0"/>
          </a:p>
          <a:p>
            <a:r>
              <a:rPr lang="en-US" dirty="0"/>
              <a:t>Install a code editor</a:t>
            </a:r>
          </a:p>
          <a:p>
            <a:pPr lvl="1"/>
            <a:r>
              <a:rPr lang="en-US" dirty="0">
                <a:hlinkClick r:id="rId7"/>
              </a:rPr>
              <a:t>https://code.visualstudio.com/Download</a:t>
            </a:r>
            <a:endParaRPr lang="en-US" dirty="0"/>
          </a:p>
          <a:p>
            <a:r>
              <a:rPr lang="en-US" dirty="0">
                <a:solidFill>
                  <a:srgbClr val="FFFF00"/>
                </a:solidFill>
              </a:rPr>
              <a:t>Wait a few minutes while we get through a Docker overview</a:t>
            </a:r>
          </a:p>
          <a:p>
            <a:pPr lvl="1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0A9DD6-B80A-4740-AB4C-12C4FA701C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52D06F-E711-DC4F-93B7-4B4954638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0070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docker image ls" descr="docker image ls">
            <a:hlinkClick r:id="" action="ppaction://media"/>
            <a:extLst>
              <a:ext uri="{FF2B5EF4-FFF2-40B4-BE49-F238E27FC236}">
                <a16:creationId xmlns:a16="http://schemas.microsoft.com/office/drawing/2014/main" id="{AB9CF591-8EA7-5649-988D-50B5F789A1C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7827" y="3175"/>
            <a:ext cx="11476345" cy="685482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4183C2E-54F7-294B-BD3A-3632BD17FA1B}"/>
              </a:ext>
            </a:extLst>
          </p:cNvPr>
          <p:cNvSpPr/>
          <p:nvPr/>
        </p:nvSpPr>
        <p:spPr>
          <a:xfrm>
            <a:off x="372659" y="1082682"/>
            <a:ext cx="1644636" cy="36140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014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6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24551-8433-1648-A045-8FBF82633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Dockerfile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80DB0F-50E2-A74A-8E43-27BCD108C3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Docker Image blueprint, read from top to bottom</a:t>
            </a:r>
          </a:p>
          <a:p>
            <a:r>
              <a:rPr lang="en-US" dirty="0"/>
              <a:t>A text file named “</a:t>
            </a:r>
            <a:r>
              <a:rPr lang="en-US" dirty="0" err="1">
                <a:solidFill>
                  <a:srgbClr val="FFFF00"/>
                </a:solidFill>
              </a:rPr>
              <a:t>Dockerfile</a:t>
            </a:r>
            <a:r>
              <a:rPr lang="en-US" dirty="0"/>
              <a:t>”</a:t>
            </a:r>
          </a:p>
          <a:p>
            <a:r>
              <a:rPr lang="en-US" dirty="0"/>
              <a:t>Comprised of UPPERCASE </a:t>
            </a:r>
            <a:r>
              <a:rPr lang="en-US" dirty="0">
                <a:solidFill>
                  <a:srgbClr val="FFFF00"/>
                </a:solidFill>
              </a:rPr>
              <a:t>instructions</a:t>
            </a:r>
          </a:p>
          <a:p>
            <a:r>
              <a:rPr lang="en-US" dirty="0"/>
              <a:t>Each instruction represents a </a:t>
            </a:r>
            <a:r>
              <a:rPr lang="en-US" dirty="0">
                <a:solidFill>
                  <a:srgbClr val="FFFF00"/>
                </a:solidFill>
              </a:rPr>
              <a:t>layer</a:t>
            </a:r>
            <a:r>
              <a:rPr lang="en-US" dirty="0"/>
              <a:t> of the image</a:t>
            </a:r>
            <a:endParaRPr lang="en-US" dirty="0">
              <a:solidFill>
                <a:srgbClr val="FFFF00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846D18-0182-8944-9632-5EC9FBE069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302B0E-8A9B-A64D-BBA5-16F36A28D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087C9268-C9DF-E045-9D55-DB501F16AC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4392" y="3948880"/>
            <a:ext cx="7023215" cy="2363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66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D55DF-385E-9A4F-AB08-FEBC11990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Dockerfile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8781CE-B8A7-7540-B619-28D09909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BEAA2-2326-1F4D-9BCE-0FC3EC23B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22</a:t>
            </a:fld>
            <a:endParaRPr lang="en-US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C10A600-23EB-1748-BB32-83AB83C4681F}"/>
              </a:ext>
            </a:extLst>
          </p:cNvPr>
          <p:cNvGrpSpPr/>
          <p:nvPr/>
        </p:nvGrpSpPr>
        <p:grpSpPr>
          <a:xfrm>
            <a:off x="6650357" y="1516285"/>
            <a:ext cx="5131428" cy="4840066"/>
            <a:chOff x="4235952" y="2847481"/>
            <a:chExt cx="3720096" cy="3508869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7609848-2A71-FA46-8F8C-8A389678733E}"/>
                </a:ext>
              </a:extLst>
            </p:cNvPr>
            <p:cNvSpPr/>
            <p:nvPr/>
          </p:nvSpPr>
          <p:spPr>
            <a:xfrm>
              <a:off x="4235952" y="3338111"/>
              <a:ext cx="3720096" cy="3018239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" name="Picture 14" descr="A close up of a sign&#10;&#10;Description automatically generated">
              <a:extLst>
                <a:ext uri="{FF2B5EF4-FFF2-40B4-BE49-F238E27FC236}">
                  <a16:creationId xmlns:a16="http://schemas.microsoft.com/office/drawing/2014/main" id="{A21ADF60-E6A6-3644-8614-597D97C8ED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04891" y="2847481"/>
              <a:ext cx="1184970" cy="849229"/>
            </a:xfrm>
            <a:prstGeom prst="rect">
              <a:avLst/>
            </a:prstGeom>
          </p:spPr>
        </p:pic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2258FD00-21D3-954D-B89D-23788560154C}"/>
              </a:ext>
            </a:extLst>
          </p:cNvPr>
          <p:cNvSpPr/>
          <p:nvPr/>
        </p:nvSpPr>
        <p:spPr>
          <a:xfrm>
            <a:off x="6972099" y="2789469"/>
            <a:ext cx="4487939" cy="3358778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72446557-4837-594C-A1DC-4CDE026249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28597" y="4656504"/>
            <a:ext cx="1682922" cy="1420648"/>
          </a:xfrm>
          <a:prstGeom prst="rect">
            <a:avLst/>
          </a:prstGeom>
        </p:spPr>
      </p:pic>
      <p:pic>
        <p:nvPicPr>
          <p:cNvPr id="12" name="Picture 11" descr="A picture containing clock&#10;&#10;Description automatically generated">
            <a:extLst>
              <a:ext uri="{FF2B5EF4-FFF2-40B4-BE49-F238E27FC236}">
                <a16:creationId xmlns:a16="http://schemas.microsoft.com/office/drawing/2014/main" id="{EA2C9D23-2C19-5E4E-AD9A-877EB87238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50870" y="4755060"/>
            <a:ext cx="1118442" cy="1118442"/>
          </a:xfrm>
          <a:prstGeom prst="rect">
            <a:avLst/>
          </a:prstGeom>
        </p:spPr>
      </p:pic>
      <p:pic>
        <p:nvPicPr>
          <p:cNvPr id="17" name="Picture 16" descr="A close up of a logo&#10;&#10;Description automatically generated">
            <a:extLst>
              <a:ext uri="{FF2B5EF4-FFF2-40B4-BE49-F238E27FC236}">
                <a16:creationId xmlns:a16="http://schemas.microsoft.com/office/drawing/2014/main" id="{6DAF247D-983B-FB4F-9F7E-E9F7487217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91675" y="4659379"/>
            <a:ext cx="1082061" cy="1303177"/>
          </a:xfrm>
          <a:prstGeom prst="rect">
            <a:avLst/>
          </a:prstGeom>
        </p:spPr>
      </p:pic>
      <p:pic>
        <p:nvPicPr>
          <p:cNvPr id="21" name="Picture 20" descr="A picture containing traffic, light, clock&#10;&#10;Description automatically generated">
            <a:extLst>
              <a:ext uri="{FF2B5EF4-FFF2-40B4-BE49-F238E27FC236}">
                <a16:creationId xmlns:a16="http://schemas.microsoft.com/office/drawing/2014/main" id="{789ECA37-B06A-3346-9EE3-D985C57E26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72165" y="2961279"/>
            <a:ext cx="4021547" cy="980251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C38CCBC8-781E-5B4D-BF9C-3F4C7020215F}"/>
              </a:ext>
            </a:extLst>
          </p:cNvPr>
          <p:cNvGrpSpPr/>
          <p:nvPr/>
        </p:nvGrpSpPr>
        <p:grpSpPr>
          <a:xfrm>
            <a:off x="410214" y="2193051"/>
            <a:ext cx="5133635" cy="4163300"/>
            <a:chOff x="1974016" y="3338111"/>
            <a:chExt cx="3721696" cy="3018239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C7ECC660-36D5-C240-8C7A-741A2DD6E62C}"/>
                </a:ext>
              </a:extLst>
            </p:cNvPr>
            <p:cNvSpPr/>
            <p:nvPr/>
          </p:nvSpPr>
          <p:spPr>
            <a:xfrm>
              <a:off x="1975616" y="3338111"/>
              <a:ext cx="3720096" cy="301823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3C394FF-DB09-8D4B-B39E-A2617BC30460}"/>
                </a:ext>
              </a:extLst>
            </p:cNvPr>
            <p:cNvSpPr txBox="1"/>
            <p:nvPr/>
          </p:nvSpPr>
          <p:spPr>
            <a:xfrm>
              <a:off x="1974016" y="3357589"/>
              <a:ext cx="372169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err="1">
                  <a:solidFill>
                    <a:schemeClr val="bg1"/>
                  </a:solidFill>
                  <a:latin typeface="Andale Mono" panose="020B0509000000000004" pitchFamily="49" charset="0"/>
                </a:rPr>
                <a:t>Dockerfile</a:t>
              </a:r>
              <a:endParaRPr lang="en-US" sz="2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5DFECB87-24F5-F046-8841-4460DE028F47}"/>
              </a:ext>
            </a:extLst>
          </p:cNvPr>
          <p:cNvSpPr txBox="1"/>
          <p:nvPr/>
        </p:nvSpPr>
        <p:spPr>
          <a:xfrm>
            <a:off x="410214" y="2936429"/>
            <a:ext cx="5133635" cy="2674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Andale Mono" panose="020B0509000000000004" pitchFamily="49" charset="0"/>
              </a:rPr>
              <a:t>FROM python:3.8-alpine</a:t>
            </a:r>
          </a:p>
          <a:p>
            <a:endParaRPr lang="en-US" sz="2000" dirty="0">
              <a:solidFill>
                <a:schemeClr val="bg1"/>
              </a:solidFill>
              <a:latin typeface="Andale Mono" panose="020B0509000000000004" pitchFamily="49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Andale Mono" panose="020B0509000000000004" pitchFamily="49" charset="0"/>
              </a:rPr>
              <a:t>RUN pip install flask</a:t>
            </a:r>
          </a:p>
          <a:p>
            <a:r>
              <a:rPr lang="en-US" sz="2000" dirty="0">
                <a:solidFill>
                  <a:schemeClr val="bg1"/>
                </a:solidFill>
                <a:latin typeface="Andale Mono" panose="020B0509000000000004" pitchFamily="49" charset="0"/>
              </a:rPr>
              <a:t>RUN </a:t>
            </a:r>
            <a:r>
              <a:rPr lang="en-US" sz="2000" dirty="0" err="1">
                <a:solidFill>
                  <a:schemeClr val="bg1"/>
                </a:solidFill>
                <a:latin typeface="Andale Mono" panose="020B0509000000000004" pitchFamily="49" charset="0"/>
              </a:rPr>
              <a:t>apk</a:t>
            </a:r>
            <a:r>
              <a:rPr lang="en-US" sz="2000" dirty="0">
                <a:solidFill>
                  <a:schemeClr val="bg1"/>
                </a:solidFill>
                <a:latin typeface="Andale Mono" panose="020B0509000000000004" pitchFamily="49" charset="0"/>
              </a:rPr>
              <a:t> add </a:t>
            </a:r>
            <a:r>
              <a:rPr lang="en-US" sz="2000" dirty="0" err="1">
                <a:solidFill>
                  <a:schemeClr val="bg1"/>
                </a:solidFill>
                <a:latin typeface="Andale Mono" panose="020B0509000000000004" pitchFamily="49" charset="0"/>
              </a:rPr>
              <a:t>redis</a:t>
            </a:r>
            <a:endParaRPr lang="en-US" sz="2000" dirty="0">
              <a:solidFill>
                <a:schemeClr val="bg1"/>
              </a:solidFill>
              <a:latin typeface="Andale Mono" panose="020B0509000000000004" pitchFamily="49" charset="0"/>
            </a:endParaRPr>
          </a:p>
          <a:p>
            <a:endParaRPr lang="en-US" sz="2000" dirty="0">
              <a:solidFill>
                <a:schemeClr val="bg1"/>
              </a:solidFill>
              <a:latin typeface="Andale Mono" panose="020B0509000000000004" pitchFamily="49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Andale Mono" panose="020B0509000000000004" pitchFamily="49" charset="0"/>
              </a:rPr>
              <a:t>CMD </a:t>
            </a:r>
            <a:r>
              <a:rPr lang="en-US" sz="2000" dirty="0" err="1">
                <a:solidFill>
                  <a:schemeClr val="bg1"/>
                </a:solidFill>
                <a:latin typeface="Andale Mono" panose="020B0509000000000004" pitchFamily="49" charset="0"/>
              </a:rPr>
              <a:t>sh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958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0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4" presetClass="entr" presetSubtype="1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500"/>
                            </p:stCondLst>
                            <p:childTnLst>
                              <p:par>
                                <p:cTn id="22" presetID="14" presetClass="entr" presetSubtype="1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0"/>
                            </p:stCondLst>
                            <p:childTnLst>
                              <p:par>
                                <p:cTn id="26" presetID="14" presetClass="entr" presetSubtype="1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2000"/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14" presetClass="entr" presetSubtype="1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2000"/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000"/>
                            </p:stCondLst>
                            <p:childTnLst>
                              <p:par>
                                <p:cTn id="44" presetID="14" presetClass="entr" presetSubtype="1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1000"/>
                                        <p:tgtEl>
                                          <p:spTgt spid="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26" presetClass="emph" presetSubtype="0" repeatCount="300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1000" tmFilter="0, 0; .2, .5; .8, .5; 1, 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5" dur="500" autoRev="1" fill="hold"/>
                                        <p:tgtEl>
                                          <p:spTgt spid="2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vs code new dockerfile" descr="vs code new dockerfile">
            <a:hlinkClick r:id="" action="ppaction://media"/>
            <a:extLst>
              <a:ext uri="{FF2B5EF4-FFF2-40B4-BE49-F238E27FC236}">
                <a16:creationId xmlns:a16="http://schemas.microsoft.com/office/drawing/2014/main" id="{4420BDF1-BB6A-344C-8DD1-0385DB1FC88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0807" y="0"/>
            <a:ext cx="114903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023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89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60FFFF46-7AD3-4A46-AEC2-3FE7DC979D54}"/>
              </a:ext>
            </a:extLst>
          </p:cNvPr>
          <p:cNvSpPr/>
          <p:nvPr/>
        </p:nvSpPr>
        <p:spPr>
          <a:xfrm>
            <a:off x="6423212" y="3805947"/>
            <a:ext cx="448382" cy="4049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74FD4B8-F80B-EB41-8D44-CA1D2D016322}"/>
              </a:ext>
            </a:extLst>
          </p:cNvPr>
          <p:cNvSpPr/>
          <p:nvPr/>
        </p:nvSpPr>
        <p:spPr>
          <a:xfrm>
            <a:off x="6978747" y="3805946"/>
            <a:ext cx="905537" cy="4049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C1CD51F-6FDE-CD4B-A5A7-163F1FBC63E2}"/>
              </a:ext>
            </a:extLst>
          </p:cNvPr>
          <p:cNvSpPr/>
          <p:nvPr/>
        </p:nvSpPr>
        <p:spPr>
          <a:xfrm>
            <a:off x="5271255" y="3805947"/>
            <a:ext cx="1071273" cy="4049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3D1A54B-43D3-4E41-8C9C-99657A4645B1}"/>
              </a:ext>
            </a:extLst>
          </p:cNvPr>
          <p:cNvSpPr/>
          <p:nvPr/>
        </p:nvSpPr>
        <p:spPr>
          <a:xfrm>
            <a:off x="4326862" y="3805947"/>
            <a:ext cx="905538" cy="4049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9E519AB-DC29-1341-AE62-A713063C7897}"/>
              </a:ext>
            </a:extLst>
          </p:cNvPr>
          <p:cNvSpPr txBox="1"/>
          <p:nvPr/>
        </p:nvSpPr>
        <p:spPr>
          <a:xfrm>
            <a:off x="4221796" y="3737323"/>
            <a:ext cx="37622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</a:rPr>
              <a:t>FROM python:3.8-alpine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D24551-8433-1648-A045-8FBF82633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rgbClr val="FFFF00"/>
                </a:solidFill>
              </a:rPr>
              <a:t>FROM</a:t>
            </a:r>
            <a:r>
              <a:rPr lang="en-US" dirty="0"/>
              <a:t> Instruction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80DB0F-50E2-A74A-8E43-27BCD108C3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817567"/>
          </a:xfrm>
        </p:spPr>
        <p:txBody>
          <a:bodyPr>
            <a:normAutofit/>
          </a:bodyPr>
          <a:lstStyle/>
          <a:p>
            <a:r>
              <a:rPr lang="en-US" dirty="0"/>
              <a:t>Always the first instruction, specifies base OS image</a:t>
            </a:r>
          </a:p>
          <a:p>
            <a:r>
              <a:rPr lang="en-US" dirty="0"/>
              <a:t>Base image index available on </a:t>
            </a:r>
            <a:r>
              <a:rPr lang="en-US" dirty="0">
                <a:hlinkClick r:id="rId3"/>
              </a:rPr>
              <a:t>https://hub.docker.com</a:t>
            </a:r>
            <a:endParaRPr lang="en-US" dirty="0"/>
          </a:p>
          <a:p>
            <a:r>
              <a:rPr lang="en-US" dirty="0"/>
              <a:t>Formatted using </a:t>
            </a:r>
            <a:r>
              <a:rPr lang="en-US" dirty="0">
                <a:solidFill>
                  <a:srgbClr val="FFFF00"/>
                </a:solidFill>
              </a:rPr>
              <a:t>tags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846D18-0182-8944-9632-5EC9FBE069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302B0E-8A9B-A64D-BBA5-16F36A28D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24</a:t>
            </a:fld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D318F79-FBCE-4B45-9F85-EE174DE30CB4}"/>
              </a:ext>
            </a:extLst>
          </p:cNvPr>
          <p:cNvCxnSpPr>
            <a:cxnSpLocks/>
            <a:stCxn id="7" idx="0"/>
            <a:endCxn id="24" idx="2"/>
          </p:cNvCxnSpPr>
          <p:nvPr/>
        </p:nvCxnSpPr>
        <p:spPr>
          <a:xfrm flipV="1">
            <a:off x="3999748" y="4210872"/>
            <a:ext cx="779883" cy="135572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7332818-0993-8C42-9F19-42811EC0CB63}"/>
              </a:ext>
            </a:extLst>
          </p:cNvPr>
          <p:cNvSpPr txBox="1"/>
          <p:nvPr/>
        </p:nvSpPr>
        <p:spPr>
          <a:xfrm>
            <a:off x="3083471" y="5566592"/>
            <a:ext cx="1832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FROM instruction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A5CC4A1-62A1-3E42-BB76-8CDF01BF4146}"/>
              </a:ext>
            </a:extLst>
          </p:cNvPr>
          <p:cNvCxnSpPr>
            <a:cxnSpLocks/>
            <a:stCxn id="11" idx="0"/>
            <a:endCxn id="27" idx="2"/>
          </p:cNvCxnSpPr>
          <p:nvPr/>
        </p:nvCxnSpPr>
        <p:spPr>
          <a:xfrm flipV="1">
            <a:off x="5146958" y="4210872"/>
            <a:ext cx="659934" cy="188737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7230286-4844-454C-890D-702585715E23}"/>
              </a:ext>
            </a:extLst>
          </p:cNvPr>
          <p:cNvSpPr txBox="1"/>
          <p:nvPr/>
        </p:nvSpPr>
        <p:spPr>
          <a:xfrm>
            <a:off x="4068810" y="6098249"/>
            <a:ext cx="2156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Python official image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6C5248C-E52B-4841-A86B-22EB44A50143}"/>
              </a:ext>
            </a:extLst>
          </p:cNvPr>
          <p:cNvCxnSpPr>
            <a:cxnSpLocks/>
            <a:stCxn id="15" idx="0"/>
            <a:endCxn id="29" idx="2"/>
          </p:cNvCxnSpPr>
          <p:nvPr/>
        </p:nvCxnSpPr>
        <p:spPr>
          <a:xfrm flipH="1" flipV="1">
            <a:off x="6647403" y="4210872"/>
            <a:ext cx="542615" cy="188737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3D1712F-B75C-244B-9E7A-5A0332F4B6D6}"/>
              </a:ext>
            </a:extLst>
          </p:cNvPr>
          <p:cNvSpPr txBox="1"/>
          <p:nvPr/>
        </p:nvSpPr>
        <p:spPr>
          <a:xfrm>
            <a:off x="6225106" y="6098249"/>
            <a:ext cx="1929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Python version 3.8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18C670B-6B5E-C743-A962-4699694AA24E}"/>
              </a:ext>
            </a:extLst>
          </p:cNvPr>
          <p:cNvCxnSpPr>
            <a:cxnSpLocks/>
            <a:endCxn id="31" idx="2"/>
          </p:cNvCxnSpPr>
          <p:nvPr/>
        </p:nvCxnSpPr>
        <p:spPr>
          <a:xfrm flipH="1" flipV="1">
            <a:off x="7431516" y="4210871"/>
            <a:ext cx="826102" cy="146796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1842074F-A45E-EC4D-8CEB-31328DA4DDF4}"/>
              </a:ext>
            </a:extLst>
          </p:cNvPr>
          <p:cNvSpPr txBox="1"/>
          <p:nvPr/>
        </p:nvSpPr>
        <p:spPr>
          <a:xfrm>
            <a:off x="7581180" y="5566592"/>
            <a:ext cx="1640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Alpine Linux OS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5FA7174-223F-A149-9D42-7C9DBC56A7CC}"/>
              </a:ext>
            </a:extLst>
          </p:cNvPr>
          <p:cNvSpPr txBox="1"/>
          <p:nvPr/>
        </p:nvSpPr>
        <p:spPr>
          <a:xfrm>
            <a:off x="3537514" y="6363779"/>
            <a:ext cx="51317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  <a:hlinkClick r:id="rId4"/>
              </a:rPr>
              <a:t>https://hub.docker.com/_/python</a:t>
            </a:r>
            <a:endParaRPr lang="en-US" sz="28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1295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1" grpId="0" animBg="1"/>
      <p:bldP spid="27" grpId="0" animBg="1"/>
      <p:bldP spid="24" grpId="0" animBg="1"/>
      <p:bldP spid="3" grpId="0" build="p"/>
      <p:bldP spid="7" grpId="0"/>
      <p:bldP spid="11" grpId="0"/>
      <p:bldP spid="15" grpId="0"/>
      <p:bldP spid="1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vs code dockerile from" descr="vs code dockerile from">
            <a:hlinkClick r:id="" action="ppaction://media"/>
            <a:extLst>
              <a:ext uri="{FF2B5EF4-FFF2-40B4-BE49-F238E27FC236}">
                <a16:creationId xmlns:a16="http://schemas.microsoft.com/office/drawing/2014/main" id="{DDC64987-2112-A64B-8A22-5D9CE427E7A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3467" y="0"/>
            <a:ext cx="11485065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984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24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0C1CD51F-6FDE-CD4B-A5A7-163F1FBC63E2}"/>
              </a:ext>
            </a:extLst>
          </p:cNvPr>
          <p:cNvSpPr/>
          <p:nvPr/>
        </p:nvSpPr>
        <p:spPr>
          <a:xfrm>
            <a:off x="5665693" y="3805947"/>
            <a:ext cx="1604681" cy="4049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3D1A54B-43D3-4E41-8C9C-99657A4645B1}"/>
              </a:ext>
            </a:extLst>
          </p:cNvPr>
          <p:cNvSpPr/>
          <p:nvPr/>
        </p:nvSpPr>
        <p:spPr>
          <a:xfrm>
            <a:off x="4920506" y="3805947"/>
            <a:ext cx="684272" cy="4049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9E519AB-DC29-1341-AE62-A713063C7897}"/>
              </a:ext>
            </a:extLst>
          </p:cNvPr>
          <p:cNvSpPr txBox="1"/>
          <p:nvPr/>
        </p:nvSpPr>
        <p:spPr>
          <a:xfrm>
            <a:off x="4839723" y="3737323"/>
            <a:ext cx="25263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</a:rPr>
              <a:t>RUN </a:t>
            </a:r>
            <a:r>
              <a:rPr lang="en-US" sz="2800" dirty="0" err="1">
                <a:solidFill>
                  <a:srgbClr val="FFFF00"/>
                </a:solidFill>
              </a:rPr>
              <a:t>mkdir</a:t>
            </a:r>
            <a:r>
              <a:rPr lang="en-US" sz="2800" dirty="0">
                <a:solidFill>
                  <a:srgbClr val="FFFF00"/>
                </a:solidFill>
              </a:rPr>
              <a:t> /app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D24551-8433-1648-A045-8FBF82633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rgbClr val="FFFF00"/>
                </a:solidFill>
              </a:rPr>
              <a:t>RUN</a:t>
            </a:r>
            <a:r>
              <a:rPr lang="en-US" dirty="0"/>
              <a:t> Instruction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80DB0F-50E2-A74A-8E43-27BCD108C3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817567"/>
          </a:xfrm>
        </p:spPr>
        <p:txBody>
          <a:bodyPr>
            <a:normAutofit/>
          </a:bodyPr>
          <a:lstStyle/>
          <a:p>
            <a:r>
              <a:rPr lang="en-US" dirty="0"/>
              <a:t>Runs any command/script available in the OS</a:t>
            </a:r>
          </a:p>
          <a:p>
            <a:r>
              <a:rPr lang="en-US" dirty="0"/>
              <a:t>Create directories (</a:t>
            </a:r>
            <a:r>
              <a:rPr lang="en-US" dirty="0" err="1">
                <a:solidFill>
                  <a:srgbClr val="FFFF00"/>
                </a:solidFill>
              </a:rPr>
              <a:t>mkdir</a:t>
            </a:r>
            <a:r>
              <a:rPr lang="en-US" dirty="0"/>
              <a:t>), install packages (</a:t>
            </a:r>
            <a:r>
              <a:rPr lang="en-US" dirty="0">
                <a:solidFill>
                  <a:srgbClr val="FFFF00"/>
                </a:solidFill>
              </a:rPr>
              <a:t>pip</a:t>
            </a:r>
            <a:r>
              <a:rPr lang="en-US" dirty="0"/>
              <a:t>, </a:t>
            </a:r>
            <a:r>
              <a:rPr lang="en-US" dirty="0" err="1">
                <a:solidFill>
                  <a:srgbClr val="FFFF00"/>
                </a:solidFill>
              </a:rPr>
              <a:t>apk</a:t>
            </a:r>
            <a:r>
              <a:rPr lang="en-US" dirty="0"/>
              <a:t>, </a:t>
            </a:r>
            <a:r>
              <a:rPr lang="en-US" dirty="0">
                <a:solidFill>
                  <a:srgbClr val="FFFF00"/>
                </a:solidFill>
              </a:rPr>
              <a:t>yum</a:t>
            </a:r>
            <a:r>
              <a:rPr lang="en-US" dirty="0"/>
              <a:t>, etc.), run scripts, etc.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846D18-0182-8944-9632-5EC9FBE069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302B0E-8A9B-A64D-BBA5-16F36A28D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26</a:t>
            </a:fld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D318F79-FBCE-4B45-9F85-EE174DE30CB4}"/>
              </a:ext>
            </a:extLst>
          </p:cNvPr>
          <p:cNvCxnSpPr>
            <a:cxnSpLocks/>
            <a:stCxn id="7" idx="0"/>
            <a:endCxn id="24" idx="2"/>
          </p:cNvCxnSpPr>
          <p:nvPr/>
        </p:nvCxnSpPr>
        <p:spPr>
          <a:xfrm flipV="1">
            <a:off x="3999748" y="4210872"/>
            <a:ext cx="1262894" cy="49788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7332818-0993-8C42-9F19-42811EC0CB63}"/>
              </a:ext>
            </a:extLst>
          </p:cNvPr>
          <p:cNvSpPr txBox="1"/>
          <p:nvPr/>
        </p:nvSpPr>
        <p:spPr>
          <a:xfrm>
            <a:off x="3161697" y="4708752"/>
            <a:ext cx="1676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RUN instruction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A5CC4A1-62A1-3E42-BB76-8CDF01BF4146}"/>
              </a:ext>
            </a:extLst>
          </p:cNvPr>
          <p:cNvCxnSpPr>
            <a:cxnSpLocks/>
            <a:stCxn id="11" idx="0"/>
            <a:endCxn id="27" idx="2"/>
          </p:cNvCxnSpPr>
          <p:nvPr/>
        </p:nvCxnSpPr>
        <p:spPr>
          <a:xfrm flipH="1" flipV="1">
            <a:off x="6468034" y="4210872"/>
            <a:ext cx="1260539" cy="48756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7230286-4844-454C-890D-702585715E23}"/>
              </a:ext>
            </a:extLst>
          </p:cNvPr>
          <p:cNvSpPr txBox="1"/>
          <p:nvPr/>
        </p:nvSpPr>
        <p:spPr>
          <a:xfrm>
            <a:off x="6915049" y="4698432"/>
            <a:ext cx="1627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Shell command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8A29F57-68F3-6249-9F18-02B4C6639F89}"/>
              </a:ext>
            </a:extLst>
          </p:cNvPr>
          <p:cNvSpPr txBox="1"/>
          <p:nvPr/>
        </p:nvSpPr>
        <p:spPr>
          <a:xfrm>
            <a:off x="3909219" y="5240772"/>
            <a:ext cx="43735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RUN pip install --upgrade pip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368370B-A3AC-104E-B483-2EE68F1657BE}"/>
              </a:ext>
            </a:extLst>
          </p:cNvPr>
          <p:cNvSpPr txBox="1"/>
          <p:nvPr/>
        </p:nvSpPr>
        <p:spPr>
          <a:xfrm>
            <a:off x="3909219" y="5675390"/>
            <a:ext cx="30744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RUN pip install flask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C845A8E-6FD6-DD47-A683-F47EECE0109C}"/>
              </a:ext>
            </a:extLst>
          </p:cNvPr>
          <p:cNvSpPr txBox="1"/>
          <p:nvPr/>
        </p:nvSpPr>
        <p:spPr>
          <a:xfrm>
            <a:off x="3909219" y="6094740"/>
            <a:ext cx="28729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RUN </a:t>
            </a:r>
            <a:r>
              <a:rPr lang="en-US" sz="2800" dirty="0" err="1">
                <a:solidFill>
                  <a:srgbClr val="FFFF00"/>
                </a:solidFill>
              </a:rPr>
              <a:t>apk</a:t>
            </a:r>
            <a:r>
              <a:rPr lang="en-US" sz="2800" dirty="0">
                <a:solidFill>
                  <a:srgbClr val="FFFF00"/>
                </a:solidFill>
              </a:rPr>
              <a:t> add </a:t>
            </a:r>
            <a:r>
              <a:rPr lang="en-US" sz="2800" dirty="0" err="1">
                <a:solidFill>
                  <a:srgbClr val="FFFF00"/>
                </a:solidFill>
              </a:rPr>
              <a:t>redis</a:t>
            </a:r>
            <a:endParaRPr lang="en-US" sz="28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1679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4" grpId="0" animBg="1"/>
      <p:bldP spid="3" grpId="0" build="p"/>
      <p:bldP spid="7" grpId="0"/>
      <p:bldP spid="11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vs code dockerfile run" descr="vs code dockerfile run">
            <a:hlinkClick r:id="" action="ppaction://media"/>
            <a:extLst>
              <a:ext uri="{FF2B5EF4-FFF2-40B4-BE49-F238E27FC236}">
                <a16:creationId xmlns:a16="http://schemas.microsoft.com/office/drawing/2014/main" id="{DF5C1AC9-2D0C-ED41-A145-A7B8DC2D3F0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3467" y="3175"/>
            <a:ext cx="11485065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418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54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0C1CD51F-6FDE-CD4B-A5A7-163F1FBC63E2}"/>
              </a:ext>
            </a:extLst>
          </p:cNvPr>
          <p:cNvSpPr/>
          <p:nvPr/>
        </p:nvSpPr>
        <p:spPr>
          <a:xfrm>
            <a:off x="6484844" y="3805947"/>
            <a:ext cx="735354" cy="4049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3D1A54B-43D3-4E41-8C9C-99657A4645B1}"/>
              </a:ext>
            </a:extLst>
          </p:cNvPr>
          <p:cNvSpPr/>
          <p:nvPr/>
        </p:nvSpPr>
        <p:spPr>
          <a:xfrm>
            <a:off x="4988858" y="3805947"/>
            <a:ext cx="1465729" cy="4049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9E519AB-DC29-1341-AE62-A713063C7897}"/>
              </a:ext>
            </a:extLst>
          </p:cNvPr>
          <p:cNvSpPr txBox="1"/>
          <p:nvPr/>
        </p:nvSpPr>
        <p:spPr>
          <a:xfrm>
            <a:off x="4908075" y="3737323"/>
            <a:ext cx="23896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</a:rPr>
              <a:t>WORKDIR /app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D24551-8433-1648-A045-8FBF82633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rgbClr val="FFFF00"/>
                </a:solidFill>
              </a:rPr>
              <a:t>WORKDIR</a:t>
            </a:r>
            <a:r>
              <a:rPr lang="en-US" dirty="0"/>
              <a:t> Instruction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80DB0F-50E2-A74A-8E43-27BCD108C3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817567"/>
          </a:xfrm>
        </p:spPr>
        <p:txBody>
          <a:bodyPr>
            <a:normAutofit/>
          </a:bodyPr>
          <a:lstStyle/>
          <a:p>
            <a:r>
              <a:rPr lang="en-US" dirty="0"/>
              <a:t>Sets the </a:t>
            </a:r>
            <a:r>
              <a:rPr lang="en-US" dirty="0">
                <a:solidFill>
                  <a:srgbClr val="FFFF00"/>
                </a:solidFill>
              </a:rPr>
              <a:t>working directory</a:t>
            </a:r>
            <a:r>
              <a:rPr lang="en-US" dirty="0"/>
              <a:t> for other instructions (RUN, COPY, etc.)</a:t>
            </a:r>
          </a:p>
          <a:p>
            <a:r>
              <a:rPr lang="en-US" dirty="0"/>
              <a:t>Accepts absolute or relative paths (/home/folder1, folder1)</a:t>
            </a:r>
          </a:p>
          <a:p>
            <a:r>
              <a:rPr lang="en-US" dirty="0"/>
              <a:t>Will be the result of the </a:t>
            </a:r>
            <a:r>
              <a:rPr lang="en-US" b="1" dirty="0" err="1">
                <a:solidFill>
                  <a:srgbClr val="FFFF00"/>
                </a:solidFill>
              </a:rPr>
              <a:t>pwd</a:t>
            </a:r>
            <a:r>
              <a:rPr lang="en-US" dirty="0"/>
              <a:t> command in the container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846D18-0182-8944-9632-5EC9FBE069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302B0E-8A9B-A64D-BBA5-16F36A28D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28</a:t>
            </a:fld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D318F79-FBCE-4B45-9F85-EE174DE30CB4}"/>
              </a:ext>
            </a:extLst>
          </p:cNvPr>
          <p:cNvCxnSpPr>
            <a:cxnSpLocks/>
            <a:stCxn id="7" idx="0"/>
            <a:endCxn id="24" idx="2"/>
          </p:cNvCxnSpPr>
          <p:nvPr/>
        </p:nvCxnSpPr>
        <p:spPr>
          <a:xfrm flipV="1">
            <a:off x="3999749" y="4210872"/>
            <a:ext cx="1721974" cy="49788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7332818-0993-8C42-9F19-42811EC0CB63}"/>
              </a:ext>
            </a:extLst>
          </p:cNvPr>
          <p:cNvSpPr txBox="1"/>
          <p:nvPr/>
        </p:nvSpPr>
        <p:spPr>
          <a:xfrm>
            <a:off x="2909674" y="4708752"/>
            <a:ext cx="2180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WORKDIR instruction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A5CC4A1-62A1-3E42-BB76-8CDF01BF4146}"/>
              </a:ext>
            </a:extLst>
          </p:cNvPr>
          <p:cNvCxnSpPr>
            <a:cxnSpLocks/>
            <a:stCxn id="11" idx="0"/>
            <a:endCxn id="27" idx="2"/>
          </p:cNvCxnSpPr>
          <p:nvPr/>
        </p:nvCxnSpPr>
        <p:spPr>
          <a:xfrm flipH="1" flipV="1">
            <a:off x="6852521" y="4210872"/>
            <a:ext cx="876057" cy="48756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7230286-4844-454C-890D-702585715E23}"/>
              </a:ext>
            </a:extLst>
          </p:cNvPr>
          <p:cNvSpPr txBox="1"/>
          <p:nvPr/>
        </p:nvSpPr>
        <p:spPr>
          <a:xfrm>
            <a:off x="6793546" y="4698432"/>
            <a:ext cx="1870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Working directory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83BFE06-6137-9147-954B-D4B5E0C10683}"/>
              </a:ext>
            </a:extLst>
          </p:cNvPr>
          <p:cNvSpPr txBox="1"/>
          <p:nvPr/>
        </p:nvSpPr>
        <p:spPr>
          <a:xfrm>
            <a:off x="3909219" y="5240772"/>
            <a:ext cx="21669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WORKDIR bin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80DCF29-AAA2-3740-8A70-563676513303}"/>
              </a:ext>
            </a:extLst>
          </p:cNvPr>
          <p:cNvSpPr txBox="1"/>
          <p:nvPr/>
        </p:nvSpPr>
        <p:spPr>
          <a:xfrm>
            <a:off x="3909219" y="5675390"/>
            <a:ext cx="31155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WORKDIR resources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7C5DA86-D901-0F41-89C5-6FF3D06C6463}"/>
              </a:ext>
            </a:extLst>
          </p:cNvPr>
          <p:cNvSpPr txBox="1"/>
          <p:nvPr/>
        </p:nvSpPr>
        <p:spPr>
          <a:xfrm>
            <a:off x="3019117" y="6094740"/>
            <a:ext cx="1057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6"/>
                </a:solidFill>
              </a:rPr>
              <a:t>bash$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67D504C-6755-5B4D-90B8-D7E00D2660C1}"/>
              </a:ext>
            </a:extLst>
          </p:cNvPr>
          <p:cNvSpPr txBox="1"/>
          <p:nvPr/>
        </p:nvSpPr>
        <p:spPr>
          <a:xfrm>
            <a:off x="4564858" y="6094740"/>
            <a:ext cx="17287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returns</a:t>
            </a:r>
            <a:endParaRPr lang="en-US" sz="2800" dirty="0">
              <a:solidFill>
                <a:srgbClr val="FFFF00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C29BFD3-0D26-004C-A404-595CE3785CE4}"/>
              </a:ext>
            </a:extLst>
          </p:cNvPr>
          <p:cNvSpPr txBox="1"/>
          <p:nvPr/>
        </p:nvSpPr>
        <p:spPr>
          <a:xfrm>
            <a:off x="6065381" y="6094740"/>
            <a:ext cx="30151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6"/>
                </a:solidFill>
              </a:rPr>
              <a:t>/app/bin/resources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A2012F9-2A13-FE48-8FC0-4B7B2DF6B839}"/>
              </a:ext>
            </a:extLst>
          </p:cNvPr>
          <p:cNvSpPr txBox="1"/>
          <p:nvPr/>
        </p:nvSpPr>
        <p:spPr>
          <a:xfrm>
            <a:off x="3966236" y="6094740"/>
            <a:ext cx="8145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>
                <a:solidFill>
                  <a:schemeClr val="accent6"/>
                </a:solidFill>
              </a:rPr>
              <a:t>pwd</a:t>
            </a:r>
            <a:endParaRPr lang="en-US" sz="28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6273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10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"/>
                            </p:stCondLst>
                            <p:childTnLst>
                              <p:par>
                                <p:cTn id="72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4" grpId="0" animBg="1"/>
      <p:bldP spid="3" grpId="0" build="p"/>
      <p:bldP spid="7" grpId="0"/>
      <p:bldP spid="11" grpId="0"/>
      <p:bldP spid="28" grpId="0"/>
      <p:bldP spid="2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vs code dockerfile workdir" descr="vs code dockerfile workdir">
            <a:hlinkClick r:id="" action="ppaction://media"/>
            <a:extLst>
              <a:ext uri="{FF2B5EF4-FFF2-40B4-BE49-F238E27FC236}">
                <a16:creationId xmlns:a16="http://schemas.microsoft.com/office/drawing/2014/main" id="{F151DD75-517B-9946-8782-1BFF862629A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3467" y="3174"/>
            <a:ext cx="11485065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215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48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D6E4C-FC36-3E4C-9387-96DD20072D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14013"/>
            <a:ext cx="9144000" cy="2387600"/>
          </a:xfrm>
        </p:spPr>
        <p:txBody>
          <a:bodyPr/>
          <a:lstStyle/>
          <a:p>
            <a:r>
              <a:rPr lang="en-US" dirty="0"/>
              <a:t>Part 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51A0DE-9D64-5A48-94B5-5B4E427098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393688"/>
            <a:ext cx="9144000" cy="1655762"/>
          </a:xfrm>
        </p:spPr>
        <p:txBody>
          <a:bodyPr/>
          <a:lstStyle/>
          <a:p>
            <a:r>
              <a:rPr lang="en-US" dirty="0"/>
              <a:t>Docker Background</a:t>
            </a:r>
          </a:p>
        </p:txBody>
      </p:sp>
    </p:spTree>
    <p:extLst>
      <p:ext uri="{BB962C8B-B14F-4D97-AF65-F5344CB8AC3E}">
        <p14:creationId xmlns:p14="http://schemas.microsoft.com/office/powerpoint/2010/main" val="1216467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>
            <a:extLst>
              <a:ext uri="{FF2B5EF4-FFF2-40B4-BE49-F238E27FC236}">
                <a16:creationId xmlns:a16="http://schemas.microsoft.com/office/drawing/2014/main" id="{F9E519AB-DC29-1341-AE62-A713063C7897}"/>
              </a:ext>
            </a:extLst>
          </p:cNvPr>
          <p:cNvSpPr txBox="1"/>
          <p:nvPr/>
        </p:nvSpPr>
        <p:spPr>
          <a:xfrm>
            <a:off x="3758150" y="3737323"/>
            <a:ext cx="46895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</a:rPr>
              <a:t>COPY </a:t>
            </a:r>
            <a:r>
              <a:rPr lang="en-US" sz="2800" dirty="0" err="1">
                <a:solidFill>
                  <a:srgbClr val="FFFF00"/>
                </a:solidFill>
              </a:rPr>
              <a:t>my_script.py</a:t>
            </a:r>
            <a:r>
              <a:rPr lang="en-US" sz="2800" dirty="0">
                <a:solidFill>
                  <a:srgbClr val="FFFF00"/>
                </a:solidFill>
              </a:rPr>
              <a:t> </a:t>
            </a:r>
            <a:r>
              <a:rPr lang="en-US" sz="2800" dirty="0" err="1">
                <a:solidFill>
                  <a:srgbClr val="FFFF00"/>
                </a:solidFill>
              </a:rPr>
              <a:t>myscript.py</a:t>
            </a:r>
            <a:endParaRPr lang="en-US" sz="2800" dirty="0">
              <a:solidFill>
                <a:srgbClr val="FFFF00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C1CD51F-6FDE-CD4B-A5A7-163F1FBC63E2}"/>
              </a:ext>
            </a:extLst>
          </p:cNvPr>
          <p:cNvSpPr/>
          <p:nvPr/>
        </p:nvSpPr>
        <p:spPr>
          <a:xfrm>
            <a:off x="6651820" y="3805947"/>
            <a:ext cx="1714414" cy="4049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3D1A54B-43D3-4E41-8C9C-99657A4645B1}"/>
              </a:ext>
            </a:extLst>
          </p:cNvPr>
          <p:cNvSpPr/>
          <p:nvPr/>
        </p:nvSpPr>
        <p:spPr>
          <a:xfrm>
            <a:off x="3852040" y="3805947"/>
            <a:ext cx="830319" cy="4049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D24551-8433-1648-A045-8FBF82633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rgbClr val="FFFF00"/>
                </a:solidFill>
              </a:rPr>
              <a:t>COPY</a:t>
            </a:r>
            <a:r>
              <a:rPr lang="en-US" dirty="0"/>
              <a:t> Instruction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80DB0F-50E2-A74A-8E43-27BCD108C3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817567"/>
          </a:xfrm>
        </p:spPr>
        <p:txBody>
          <a:bodyPr>
            <a:normAutofit/>
          </a:bodyPr>
          <a:lstStyle/>
          <a:p>
            <a:r>
              <a:rPr lang="en-US" dirty="0"/>
              <a:t>Copies files or directories to the </a:t>
            </a:r>
            <a:r>
              <a:rPr lang="en-US" dirty="0">
                <a:solidFill>
                  <a:srgbClr val="FFFF00"/>
                </a:solidFill>
              </a:rPr>
              <a:t>image</a:t>
            </a:r>
          </a:p>
          <a:p>
            <a:r>
              <a:rPr lang="en-US" dirty="0"/>
              <a:t>Accepts absolute or relative paths (</a:t>
            </a:r>
            <a:r>
              <a:rPr lang="en-US" dirty="0">
                <a:solidFill>
                  <a:srgbClr val="FFFF00"/>
                </a:solidFill>
              </a:rPr>
              <a:t>/home/folder1</a:t>
            </a:r>
            <a:r>
              <a:rPr lang="en-US" dirty="0"/>
              <a:t>, </a:t>
            </a:r>
            <a:r>
              <a:rPr lang="en-US" dirty="0">
                <a:solidFill>
                  <a:srgbClr val="FFFF00"/>
                </a:solidFill>
              </a:rPr>
              <a:t>folder1</a:t>
            </a:r>
            <a:r>
              <a:rPr lang="en-US" dirty="0"/>
              <a:t>)</a:t>
            </a:r>
          </a:p>
          <a:p>
            <a:r>
              <a:rPr lang="en-US" dirty="0"/>
              <a:t>Accepts wildcard characters (</a:t>
            </a:r>
            <a:r>
              <a:rPr lang="en-US" dirty="0">
                <a:solidFill>
                  <a:srgbClr val="FFFF00"/>
                </a:solidFill>
              </a:rPr>
              <a:t>*.txt</a:t>
            </a:r>
            <a:r>
              <a:rPr lang="en-US" dirty="0"/>
              <a:t>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846D18-0182-8944-9632-5EC9FBE069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302B0E-8A9B-A64D-BBA5-16F36A28D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30</a:t>
            </a:fld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D318F79-FBCE-4B45-9F85-EE174DE30CB4}"/>
              </a:ext>
            </a:extLst>
          </p:cNvPr>
          <p:cNvCxnSpPr>
            <a:cxnSpLocks/>
            <a:stCxn id="7" idx="0"/>
            <a:endCxn id="24" idx="2"/>
          </p:cNvCxnSpPr>
          <p:nvPr/>
        </p:nvCxnSpPr>
        <p:spPr>
          <a:xfrm flipV="1">
            <a:off x="3999749" y="4210872"/>
            <a:ext cx="267451" cy="49788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7332818-0993-8C42-9F19-42811EC0CB63}"/>
              </a:ext>
            </a:extLst>
          </p:cNvPr>
          <p:cNvSpPr txBox="1"/>
          <p:nvPr/>
        </p:nvSpPr>
        <p:spPr>
          <a:xfrm>
            <a:off x="3120854" y="4708752"/>
            <a:ext cx="1757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COPY instruction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A5CC4A1-62A1-3E42-BB76-8CDF01BF4146}"/>
              </a:ext>
            </a:extLst>
          </p:cNvPr>
          <p:cNvCxnSpPr>
            <a:cxnSpLocks/>
            <a:stCxn id="11" idx="0"/>
            <a:endCxn id="27" idx="2"/>
          </p:cNvCxnSpPr>
          <p:nvPr/>
        </p:nvCxnSpPr>
        <p:spPr>
          <a:xfrm flipH="1" flipV="1">
            <a:off x="7509027" y="4210872"/>
            <a:ext cx="219554" cy="48756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7230286-4844-454C-890D-702585715E23}"/>
              </a:ext>
            </a:extLst>
          </p:cNvPr>
          <p:cNvSpPr txBox="1"/>
          <p:nvPr/>
        </p:nvSpPr>
        <p:spPr>
          <a:xfrm>
            <a:off x="7107193" y="4698432"/>
            <a:ext cx="1242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destination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83BFE06-6137-9147-954B-D4B5E0C10683}"/>
              </a:ext>
            </a:extLst>
          </p:cNvPr>
          <p:cNvSpPr txBox="1"/>
          <p:nvPr/>
        </p:nvSpPr>
        <p:spPr>
          <a:xfrm>
            <a:off x="3909219" y="5240772"/>
            <a:ext cx="45878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COPY </a:t>
            </a:r>
            <a:r>
              <a:rPr lang="en-US" sz="2800" dirty="0" err="1">
                <a:solidFill>
                  <a:srgbClr val="FFFF00"/>
                </a:solidFill>
              </a:rPr>
              <a:t>files_dir</a:t>
            </a:r>
            <a:r>
              <a:rPr lang="en-US" sz="2800" dirty="0">
                <a:solidFill>
                  <a:srgbClr val="FFFF00"/>
                </a:solidFill>
              </a:rPr>
              <a:t> /home/</a:t>
            </a:r>
            <a:r>
              <a:rPr lang="en-US" sz="2800" dirty="0" err="1">
                <a:solidFill>
                  <a:srgbClr val="FFFF00"/>
                </a:solidFill>
              </a:rPr>
              <a:t>files_dir</a:t>
            </a:r>
            <a:endParaRPr lang="en-US" sz="2800" dirty="0">
              <a:solidFill>
                <a:srgbClr val="FFFF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80DCF29-AAA2-3740-8A70-563676513303}"/>
              </a:ext>
            </a:extLst>
          </p:cNvPr>
          <p:cNvSpPr txBox="1"/>
          <p:nvPr/>
        </p:nvSpPr>
        <p:spPr>
          <a:xfrm>
            <a:off x="3909219" y="5675390"/>
            <a:ext cx="13145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COPY . .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6934A13-1EF8-6A4A-8201-1878451DF31A}"/>
              </a:ext>
            </a:extLst>
          </p:cNvPr>
          <p:cNvSpPr/>
          <p:nvPr/>
        </p:nvSpPr>
        <p:spPr>
          <a:xfrm>
            <a:off x="4733798" y="3805947"/>
            <a:ext cx="1880937" cy="4049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44D6B76-8B2E-F44D-851B-E6702B65DE6F}"/>
              </a:ext>
            </a:extLst>
          </p:cNvPr>
          <p:cNvCxnSpPr>
            <a:cxnSpLocks/>
            <a:stCxn id="36" idx="0"/>
            <a:endCxn id="34" idx="2"/>
          </p:cNvCxnSpPr>
          <p:nvPr/>
        </p:nvCxnSpPr>
        <p:spPr>
          <a:xfrm flipV="1">
            <a:off x="5666932" y="4210872"/>
            <a:ext cx="7335" cy="48756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D27BBF42-D2BC-EA4A-A7FA-9E06C26711C7}"/>
              </a:ext>
            </a:extLst>
          </p:cNvPr>
          <p:cNvSpPr txBox="1"/>
          <p:nvPr/>
        </p:nvSpPr>
        <p:spPr>
          <a:xfrm>
            <a:off x="5262911" y="4698432"/>
            <a:ext cx="808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source</a:t>
            </a:r>
          </a:p>
        </p:txBody>
      </p:sp>
    </p:spTree>
    <p:extLst>
      <p:ext uri="{BB962C8B-B14F-4D97-AF65-F5344CB8AC3E}">
        <p14:creationId xmlns:p14="http://schemas.microsoft.com/office/powerpoint/2010/main" val="2773164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4" grpId="0" animBg="1"/>
      <p:bldP spid="3" grpId="0" build="p"/>
      <p:bldP spid="7" grpId="0"/>
      <p:bldP spid="11" grpId="0"/>
      <p:bldP spid="34" grpId="0" animBg="1"/>
      <p:bldP spid="3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vs code dockerfile copy" descr="vs code dockerfile copy">
            <a:hlinkClick r:id="" action="ppaction://media"/>
            <a:extLst>
              <a:ext uri="{FF2B5EF4-FFF2-40B4-BE49-F238E27FC236}">
                <a16:creationId xmlns:a16="http://schemas.microsoft.com/office/drawing/2014/main" id="{286233B9-6EF1-A54F-96E9-A2276A37806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3467" y="3174"/>
            <a:ext cx="11485065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686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71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>
            <a:extLst>
              <a:ext uri="{FF2B5EF4-FFF2-40B4-BE49-F238E27FC236}">
                <a16:creationId xmlns:a16="http://schemas.microsoft.com/office/drawing/2014/main" id="{F9E519AB-DC29-1341-AE62-A713063C7897}"/>
              </a:ext>
            </a:extLst>
          </p:cNvPr>
          <p:cNvSpPr txBox="1"/>
          <p:nvPr/>
        </p:nvSpPr>
        <p:spPr>
          <a:xfrm>
            <a:off x="5042382" y="3737323"/>
            <a:ext cx="21210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</a:rPr>
              <a:t>EXPOSE 8080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C1CD51F-6FDE-CD4B-A5A7-163F1FBC63E2}"/>
              </a:ext>
            </a:extLst>
          </p:cNvPr>
          <p:cNvSpPr/>
          <p:nvPr/>
        </p:nvSpPr>
        <p:spPr>
          <a:xfrm>
            <a:off x="6317207" y="3805947"/>
            <a:ext cx="759454" cy="4049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3D1A54B-43D3-4E41-8C9C-99657A4645B1}"/>
              </a:ext>
            </a:extLst>
          </p:cNvPr>
          <p:cNvSpPr/>
          <p:nvPr/>
        </p:nvSpPr>
        <p:spPr>
          <a:xfrm>
            <a:off x="5153439" y="3805947"/>
            <a:ext cx="1106686" cy="4049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D24551-8433-1648-A045-8FBF82633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rgbClr val="FFFF00"/>
                </a:solidFill>
              </a:rPr>
              <a:t>EXPOSE</a:t>
            </a:r>
            <a:r>
              <a:rPr lang="en-US" dirty="0"/>
              <a:t> Instruction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80DB0F-50E2-A74A-8E43-27BCD108C3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817567"/>
          </a:xfrm>
        </p:spPr>
        <p:txBody>
          <a:bodyPr>
            <a:normAutofit/>
          </a:bodyPr>
          <a:lstStyle/>
          <a:p>
            <a:r>
              <a:rPr lang="en-US" dirty="0"/>
              <a:t>Informs Docker that the container listens on a specific port at runtime</a:t>
            </a:r>
            <a:endParaRPr lang="en-US" dirty="0">
              <a:solidFill>
                <a:srgbClr val="FFFF00"/>
              </a:solidFill>
            </a:endParaRPr>
          </a:p>
          <a:p>
            <a:r>
              <a:rPr lang="en-US" dirty="0"/>
              <a:t>Does </a:t>
            </a:r>
            <a:r>
              <a:rPr lang="en-US" dirty="0">
                <a:solidFill>
                  <a:srgbClr val="FFFF00"/>
                </a:solidFill>
              </a:rPr>
              <a:t>NOT</a:t>
            </a:r>
            <a:r>
              <a:rPr lang="en-US" dirty="0"/>
              <a:t> actually publish the port, functions as documentation</a:t>
            </a:r>
          </a:p>
          <a:p>
            <a:r>
              <a:rPr lang="en-US" dirty="0"/>
              <a:t>Info from the </a:t>
            </a:r>
            <a:r>
              <a:rPr lang="en-US" dirty="0">
                <a:solidFill>
                  <a:srgbClr val="FFFF00"/>
                </a:solidFill>
              </a:rPr>
              <a:t>image builder</a:t>
            </a:r>
            <a:r>
              <a:rPr lang="en-US" dirty="0"/>
              <a:t> to the person who </a:t>
            </a:r>
            <a:r>
              <a:rPr lang="en-US" dirty="0">
                <a:solidFill>
                  <a:srgbClr val="FFFF00"/>
                </a:solidFill>
              </a:rPr>
              <a:t>runs</a:t>
            </a:r>
            <a:r>
              <a:rPr lang="en-US" dirty="0"/>
              <a:t> the container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846D18-0182-8944-9632-5EC9FBE069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302B0E-8A9B-A64D-BBA5-16F36A28D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32</a:t>
            </a:fld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D318F79-FBCE-4B45-9F85-EE174DE30CB4}"/>
              </a:ext>
            </a:extLst>
          </p:cNvPr>
          <p:cNvCxnSpPr>
            <a:cxnSpLocks/>
            <a:stCxn id="7" idx="0"/>
            <a:endCxn id="24" idx="2"/>
          </p:cNvCxnSpPr>
          <p:nvPr/>
        </p:nvCxnSpPr>
        <p:spPr>
          <a:xfrm flipV="1">
            <a:off x="3999750" y="4210872"/>
            <a:ext cx="1707032" cy="49788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7332818-0993-8C42-9F19-42811EC0CB63}"/>
              </a:ext>
            </a:extLst>
          </p:cNvPr>
          <p:cNvSpPr txBox="1"/>
          <p:nvPr/>
        </p:nvSpPr>
        <p:spPr>
          <a:xfrm>
            <a:off x="3014224" y="4708752"/>
            <a:ext cx="1971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EXPOSE instruction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A5CC4A1-62A1-3E42-BB76-8CDF01BF4146}"/>
              </a:ext>
            </a:extLst>
          </p:cNvPr>
          <p:cNvCxnSpPr>
            <a:cxnSpLocks/>
            <a:stCxn id="11" idx="0"/>
            <a:endCxn id="27" idx="2"/>
          </p:cNvCxnSpPr>
          <p:nvPr/>
        </p:nvCxnSpPr>
        <p:spPr>
          <a:xfrm flipH="1" flipV="1">
            <a:off x="6696934" y="4210872"/>
            <a:ext cx="1031655" cy="48756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7230286-4844-454C-890D-702585715E23}"/>
              </a:ext>
            </a:extLst>
          </p:cNvPr>
          <p:cNvSpPr txBox="1"/>
          <p:nvPr/>
        </p:nvSpPr>
        <p:spPr>
          <a:xfrm>
            <a:off x="6524605" y="4698432"/>
            <a:ext cx="24079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port (TCP is the default)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83BFE06-6137-9147-954B-D4B5E0C10683}"/>
              </a:ext>
            </a:extLst>
          </p:cNvPr>
          <p:cNvSpPr txBox="1"/>
          <p:nvPr/>
        </p:nvSpPr>
        <p:spPr>
          <a:xfrm>
            <a:off x="3909219" y="5240772"/>
            <a:ext cx="27178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EXPOSE 8080/</a:t>
            </a:r>
            <a:r>
              <a:rPr lang="en-US" sz="2800" dirty="0" err="1">
                <a:solidFill>
                  <a:srgbClr val="FFFF00"/>
                </a:solidFill>
              </a:rPr>
              <a:t>tcp</a:t>
            </a:r>
            <a:endParaRPr lang="en-US" sz="2800" dirty="0">
              <a:solidFill>
                <a:srgbClr val="FFFF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80DCF29-AAA2-3740-8A70-563676513303}"/>
              </a:ext>
            </a:extLst>
          </p:cNvPr>
          <p:cNvSpPr txBox="1"/>
          <p:nvPr/>
        </p:nvSpPr>
        <p:spPr>
          <a:xfrm>
            <a:off x="3909219" y="5675390"/>
            <a:ext cx="28280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EXPOSE 8080/</a:t>
            </a:r>
            <a:r>
              <a:rPr lang="en-US" sz="2800" dirty="0" err="1">
                <a:solidFill>
                  <a:srgbClr val="FFFF00"/>
                </a:solidFill>
              </a:rPr>
              <a:t>udp</a:t>
            </a:r>
            <a:endParaRPr lang="en-US" sz="28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0557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4" grpId="0" animBg="1"/>
      <p:bldP spid="3" grpId="0" build="p"/>
      <p:bldP spid="7" grpId="0"/>
      <p:bldP spid="11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vs code dockerfile expose" descr="vs code dockerfile expose">
            <a:hlinkClick r:id="" action="ppaction://media"/>
            <a:extLst>
              <a:ext uri="{FF2B5EF4-FFF2-40B4-BE49-F238E27FC236}">
                <a16:creationId xmlns:a16="http://schemas.microsoft.com/office/drawing/2014/main" id="{11AC76D3-136C-E942-A415-49E3CE9288C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3467" y="3175"/>
            <a:ext cx="11485065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979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19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>
            <a:extLst>
              <a:ext uri="{FF2B5EF4-FFF2-40B4-BE49-F238E27FC236}">
                <a16:creationId xmlns:a16="http://schemas.microsoft.com/office/drawing/2014/main" id="{F9E519AB-DC29-1341-AE62-A713063C7897}"/>
              </a:ext>
            </a:extLst>
          </p:cNvPr>
          <p:cNvSpPr txBox="1"/>
          <p:nvPr/>
        </p:nvSpPr>
        <p:spPr>
          <a:xfrm>
            <a:off x="1875787" y="3737323"/>
            <a:ext cx="84543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</a:rPr>
              <a:t>LABEL maintainer="Kris Miller &lt;</a:t>
            </a:r>
            <a:r>
              <a:rPr lang="en-US" sz="2800" dirty="0" err="1">
                <a:solidFill>
                  <a:srgbClr val="FFFF00"/>
                </a:solidFill>
              </a:rPr>
              <a:t>kris.miller@acme.com</a:t>
            </a:r>
            <a:r>
              <a:rPr lang="en-US" sz="2800" dirty="0">
                <a:solidFill>
                  <a:srgbClr val="FFFF00"/>
                </a:solidFill>
              </a:rPr>
              <a:t>&gt;"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C1CD51F-6FDE-CD4B-A5A7-163F1FBC63E2}"/>
              </a:ext>
            </a:extLst>
          </p:cNvPr>
          <p:cNvSpPr/>
          <p:nvPr/>
        </p:nvSpPr>
        <p:spPr>
          <a:xfrm>
            <a:off x="4756031" y="3805947"/>
            <a:ext cx="5400710" cy="4049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3D1A54B-43D3-4E41-8C9C-99657A4645B1}"/>
              </a:ext>
            </a:extLst>
          </p:cNvPr>
          <p:cNvSpPr/>
          <p:nvPr/>
        </p:nvSpPr>
        <p:spPr>
          <a:xfrm>
            <a:off x="2035260" y="3805947"/>
            <a:ext cx="912213" cy="4049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6934A13-1EF8-6A4A-8201-1878451DF31A}"/>
              </a:ext>
            </a:extLst>
          </p:cNvPr>
          <p:cNvSpPr/>
          <p:nvPr/>
        </p:nvSpPr>
        <p:spPr>
          <a:xfrm>
            <a:off x="2992053" y="3805947"/>
            <a:ext cx="1746927" cy="4049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D24551-8433-1648-A045-8FBF82633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rgbClr val="FFFF00"/>
                </a:solidFill>
              </a:rPr>
              <a:t>LABEL</a:t>
            </a:r>
            <a:r>
              <a:rPr lang="en-US" dirty="0"/>
              <a:t> Instruction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80DB0F-50E2-A74A-8E43-27BCD108C3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817567"/>
          </a:xfrm>
        </p:spPr>
        <p:txBody>
          <a:bodyPr>
            <a:normAutofit/>
          </a:bodyPr>
          <a:lstStyle/>
          <a:p>
            <a:r>
              <a:rPr lang="en-US" dirty="0"/>
              <a:t>Adds </a:t>
            </a:r>
            <a:r>
              <a:rPr lang="en-US" dirty="0">
                <a:solidFill>
                  <a:srgbClr val="FFFF00"/>
                </a:solidFill>
              </a:rPr>
              <a:t>metadata</a:t>
            </a:r>
            <a:r>
              <a:rPr lang="en-US" dirty="0"/>
              <a:t> to the image </a:t>
            </a:r>
          </a:p>
          <a:p>
            <a:r>
              <a:rPr lang="en-US" dirty="0"/>
              <a:t>Denoted in key-value pairs (</a:t>
            </a:r>
            <a:r>
              <a:rPr lang="en-US" dirty="0">
                <a:solidFill>
                  <a:srgbClr val="FFFF00"/>
                </a:solidFill>
              </a:rPr>
              <a:t>maintainer="Kris Miller"</a:t>
            </a:r>
            <a:r>
              <a:rPr lang="en-US" dirty="0"/>
              <a:t>)</a:t>
            </a:r>
          </a:p>
          <a:p>
            <a:r>
              <a:rPr lang="en-US" dirty="0" err="1"/>
              <a:t>Dockerfiles</a:t>
            </a:r>
            <a:r>
              <a:rPr lang="en-US" dirty="0"/>
              <a:t> support </a:t>
            </a:r>
            <a:r>
              <a:rPr lang="en-US" dirty="0">
                <a:solidFill>
                  <a:srgbClr val="FFFF00"/>
                </a:solidFill>
              </a:rPr>
              <a:t>single</a:t>
            </a:r>
            <a:r>
              <a:rPr lang="en-US" dirty="0"/>
              <a:t> and </a:t>
            </a:r>
            <a:r>
              <a:rPr lang="en-US" dirty="0">
                <a:solidFill>
                  <a:srgbClr val="FFFF00"/>
                </a:solidFill>
              </a:rPr>
              <a:t>multi-line</a:t>
            </a:r>
            <a:r>
              <a:rPr lang="en-US" dirty="0"/>
              <a:t> LABEL instructions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846D18-0182-8944-9632-5EC9FBE069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302B0E-8A9B-A64D-BBA5-16F36A28D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34</a:t>
            </a:fld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D318F79-FBCE-4B45-9F85-EE174DE30CB4}"/>
              </a:ext>
            </a:extLst>
          </p:cNvPr>
          <p:cNvCxnSpPr>
            <a:cxnSpLocks/>
            <a:stCxn id="7" idx="0"/>
            <a:endCxn id="24" idx="2"/>
          </p:cNvCxnSpPr>
          <p:nvPr/>
        </p:nvCxnSpPr>
        <p:spPr>
          <a:xfrm flipH="1" flipV="1">
            <a:off x="2491367" y="4210872"/>
            <a:ext cx="1508383" cy="49788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7332818-0993-8C42-9F19-42811EC0CB63}"/>
              </a:ext>
            </a:extLst>
          </p:cNvPr>
          <p:cNvSpPr txBox="1"/>
          <p:nvPr/>
        </p:nvSpPr>
        <p:spPr>
          <a:xfrm>
            <a:off x="3091969" y="4708752"/>
            <a:ext cx="1815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LABEL instruction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A5CC4A1-62A1-3E42-BB76-8CDF01BF4146}"/>
              </a:ext>
            </a:extLst>
          </p:cNvPr>
          <p:cNvCxnSpPr>
            <a:cxnSpLocks/>
            <a:stCxn id="11" idx="0"/>
            <a:endCxn id="27" idx="2"/>
          </p:cNvCxnSpPr>
          <p:nvPr/>
        </p:nvCxnSpPr>
        <p:spPr>
          <a:xfrm flipH="1" flipV="1">
            <a:off x="7456386" y="4210872"/>
            <a:ext cx="272197" cy="48756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7230286-4844-454C-890D-702585715E23}"/>
              </a:ext>
            </a:extLst>
          </p:cNvPr>
          <p:cNvSpPr txBox="1"/>
          <p:nvPr/>
        </p:nvSpPr>
        <p:spPr>
          <a:xfrm>
            <a:off x="7385475" y="4698432"/>
            <a:ext cx="686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value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83BFE06-6137-9147-954B-D4B5E0C10683}"/>
              </a:ext>
            </a:extLst>
          </p:cNvPr>
          <p:cNvSpPr txBox="1"/>
          <p:nvPr/>
        </p:nvSpPr>
        <p:spPr>
          <a:xfrm>
            <a:off x="3909219" y="5240772"/>
            <a:ext cx="32094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LABEL version="1.0"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80DCF29-AAA2-3740-8A70-563676513303}"/>
              </a:ext>
            </a:extLst>
          </p:cNvPr>
          <p:cNvSpPr txBox="1"/>
          <p:nvPr/>
        </p:nvSpPr>
        <p:spPr>
          <a:xfrm>
            <a:off x="3909219" y="5675390"/>
            <a:ext cx="67891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LABEL description= "Web Application Image"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44D6B76-8B2E-F44D-851B-E6702B65DE6F}"/>
              </a:ext>
            </a:extLst>
          </p:cNvPr>
          <p:cNvCxnSpPr>
            <a:cxnSpLocks/>
            <a:stCxn id="36" idx="0"/>
            <a:endCxn id="34" idx="2"/>
          </p:cNvCxnSpPr>
          <p:nvPr/>
        </p:nvCxnSpPr>
        <p:spPr>
          <a:xfrm flipH="1" flipV="1">
            <a:off x="3865517" y="4210872"/>
            <a:ext cx="1801415" cy="48756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D27BBF42-D2BC-EA4A-A7FA-9E06C26711C7}"/>
              </a:ext>
            </a:extLst>
          </p:cNvPr>
          <p:cNvSpPr txBox="1"/>
          <p:nvPr/>
        </p:nvSpPr>
        <p:spPr>
          <a:xfrm>
            <a:off x="5417152" y="4698432"/>
            <a:ext cx="499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key</a:t>
            </a:r>
          </a:p>
        </p:txBody>
      </p:sp>
    </p:spTree>
    <p:extLst>
      <p:ext uri="{BB962C8B-B14F-4D97-AF65-F5344CB8AC3E}">
        <p14:creationId xmlns:p14="http://schemas.microsoft.com/office/powerpoint/2010/main" val="1602766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4" grpId="0" animBg="1"/>
      <p:bldP spid="34" grpId="0" animBg="1"/>
      <p:bldP spid="3" grpId="0" build="p"/>
      <p:bldP spid="7" grpId="0"/>
      <p:bldP spid="11" grpId="0"/>
      <p:bldP spid="36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s code dockerfile label" descr="vs code dockerfile label">
            <a:hlinkClick r:id="" action="ppaction://media"/>
            <a:extLst>
              <a:ext uri="{FF2B5EF4-FFF2-40B4-BE49-F238E27FC236}">
                <a16:creationId xmlns:a16="http://schemas.microsoft.com/office/drawing/2014/main" id="{B448547E-246E-2B40-B458-DAF2AFED0CD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6127" y="6350"/>
            <a:ext cx="11479746" cy="685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74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14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>
            <a:extLst>
              <a:ext uri="{FF2B5EF4-FFF2-40B4-BE49-F238E27FC236}">
                <a16:creationId xmlns:a16="http://schemas.microsoft.com/office/drawing/2014/main" id="{F9E519AB-DC29-1341-AE62-A713063C7897}"/>
              </a:ext>
            </a:extLst>
          </p:cNvPr>
          <p:cNvSpPr txBox="1"/>
          <p:nvPr/>
        </p:nvSpPr>
        <p:spPr>
          <a:xfrm>
            <a:off x="5444735" y="3737323"/>
            <a:ext cx="13163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</a:rPr>
              <a:t>CMD </a:t>
            </a:r>
            <a:r>
              <a:rPr lang="en-US" sz="2800" dirty="0" err="1">
                <a:solidFill>
                  <a:srgbClr val="FFFF00"/>
                </a:solidFill>
              </a:rPr>
              <a:t>sh</a:t>
            </a:r>
            <a:endParaRPr lang="en-US" sz="2800" dirty="0">
              <a:solidFill>
                <a:srgbClr val="FFFF00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C1CD51F-6FDE-CD4B-A5A7-163F1FBC63E2}"/>
              </a:ext>
            </a:extLst>
          </p:cNvPr>
          <p:cNvSpPr/>
          <p:nvPr/>
        </p:nvSpPr>
        <p:spPr>
          <a:xfrm>
            <a:off x="6317207" y="3805947"/>
            <a:ext cx="364947" cy="4049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3D1A54B-43D3-4E41-8C9C-99657A4645B1}"/>
              </a:ext>
            </a:extLst>
          </p:cNvPr>
          <p:cNvSpPr/>
          <p:nvPr/>
        </p:nvSpPr>
        <p:spPr>
          <a:xfrm>
            <a:off x="5527393" y="3805947"/>
            <a:ext cx="732732" cy="4049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D24551-8433-1648-A045-8FBF82633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rgbClr val="FFFF00"/>
                </a:solidFill>
              </a:rPr>
              <a:t>CMD</a:t>
            </a:r>
            <a:r>
              <a:rPr lang="en-US" dirty="0"/>
              <a:t> Instruction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80DB0F-50E2-A74A-8E43-27BCD108C3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817567"/>
          </a:xfrm>
        </p:spPr>
        <p:txBody>
          <a:bodyPr>
            <a:normAutofit/>
          </a:bodyPr>
          <a:lstStyle/>
          <a:p>
            <a:r>
              <a:rPr lang="en-US" dirty="0"/>
              <a:t>Specifies the </a:t>
            </a:r>
            <a:r>
              <a:rPr lang="en-US" dirty="0">
                <a:solidFill>
                  <a:srgbClr val="FFFF00"/>
                </a:solidFill>
              </a:rPr>
              <a:t>executable</a:t>
            </a:r>
            <a:r>
              <a:rPr lang="en-US" dirty="0"/>
              <a:t> for containers run at </a:t>
            </a:r>
            <a:r>
              <a:rPr lang="en-US" dirty="0">
                <a:solidFill>
                  <a:srgbClr val="FFFF00"/>
                </a:solidFill>
              </a:rPr>
              <a:t>startup </a:t>
            </a:r>
            <a:r>
              <a:rPr lang="en-US" dirty="0"/>
              <a:t>(</a:t>
            </a:r>
            <a:r>
              <a:rPr lang="en-US" dirty="0" err="1"/>
              <a:t>sh</a:t>
            </a:r>
            <a:r>
              <a:rPr lang="en-US" dirty="0"/>
              <a:t>, flask, etc.)</a:t>
            </a:r>
          </a:p>
          <a:p>
            <a:r>
              <a:rPr lang="en-US" dirty="0"/>
              <a:t>The </a:t>
            </a:r>
            <a:r>
              <a:rPr lang="en-US" dirty="0">
                <a:solidFill>
                  <a:srgbClr val="FFFF00"/>
                </a:solidFill>
              </a:rPr>
              <a:t>Final </a:t>
            </a:r>
            <a:r>
              <a:rPr lang="en-US" dirty="0" err="1"/>
              <a:t>Dockerfile</a:t>
            </a:r>
            <a:r>
              <a:rPr lang="en-US" dirty="0"/>
              <a:t> instruction</a:t>
            </a:r>
          </a:p>
          <a:p>
            <a:r>
              <a:rPr lang="en-US" dirty="0"/>
              <a:t>Only </a:t>
            </a:r>
            <a:r>
              <a:rPr lang="en-US" dirty="0">
                <a:solidFill>
                  <a:srgbClr val="FFFF00"/>
                </a:solidFill>
              </a:rPr>
              <a:t>one</a:t>
            </a:r>
            <a:r>
              <a:rPr lang="en-US" dirty="0"/>
              <a:t> CMD instruction allowed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846D18-0182-8944-9632-5EC9FBE069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302B0E-8A9B-A64D-BBA5-16F36A28D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36</a:t>
            </a:fld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D318F79-FBCE-4B45-9F85-EE174DE30CB4}"/>
              </a:ext>
            </a:extLst>
          </p:cNvPr>
          <p:cNvCxnSpPr>
            <a:cxnSpLocks/>
            <a:stCxn id="7" idx="0"/>
            <a:endCxn id="24" idx="2"/>
          </p:cNvCxnSpPr>
          <p:nvPr/>
        </p:nvCxnSpPr>
        <p:spPr>
          <a:xfrm flipV="1">
            <a:off x="3999750" y="4210872"/>
            <a:ext cx="1894009" cy="49788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7332818-0993-8C42-9F19-42811EC0CB63}"/>
              </a:ext>
            </a:extLst>
          </p:cNvPr>
          <p:cNvSpPr txBox="1"/>
          <p:nvPr/>
        </p:nvSpPr>
        <p:spPr>
          <a:xfrm>
            <a:off x="3143265" y="4708752"/>
            <a:ext cx="1712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CMD instruction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A5CC4A1-62A1-3E42-BB76-8CDF01BF4146}"/>
              </a:ext>
            </a:extLst>
          </p:cNvPr>
          <p:cNvCxnSpPr>
            <a:cxnSpLocks/>
            <a:stCxn id="11" idx="0"/>
            <a:endCxn id="27" idx="2"/>
          </p:cNvCxnSpPr>
          <p:nvPr/>
        </p:nvCxnSpPr>
        <p:spPr>
          <a:xfrm flipH="1" flipV="1">
            <a:off x="6499681" y="4210872"/>
            <a:ext cx="1228902" cy="48756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7230286-4844-454C-890D-702585715E23}"/>
              </a:ext>
            </a:extLst>
          </p:cNvPr>
          <p:cNvSpPr txBox="1"/>
          <p:nvPr/>
        </p:nvSpPr>
        <p:spPr>
          <a:xfrm>
            <a:off x="7128675" y="4698432"/>
            <a:ext cx="11998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executable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83BFE06-6137-9147-954B-D4B5E0C10683}"/>
              </a:ext>
            </a:extLst>
          </p:cNvPr>
          <p:cNvSpPr txBox="1"/>
          <p:nvPr/>
        </p:nvSpPr>
        <p:spPr>
          <a:xfrm>
            <a:off x="3909219" y="5240772"/>
            <a:ext cx="37971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CMD echo "Hello World"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80DCF29-AAA2-3740-8A70-563676513303}"/>
              </a:ext>
            </a:extLst>
          </p:cNvPr>
          <p:cNvSpPr txBox="1"/>
          <p:nvPr/>
        </p:nvSpPr>
        <p:spPr>
          <a:xfrm>
            <a:off x="3909219" y="5675390"/>
            <a:ext cx="61983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CMD flask run --host=0.0.0.0 --port=5000</a:t>
            </a:r>
          </a:p>
        </p:txBody>
      </p:sp>
    </p:spTree>
    <p:extLst>
      <p:ext uri="{BB962C8B-B14F-4D97-AF65-F5344CB8AC3E}">
        <p14:creationId xmlns:p14="http://schemas.microsoft.com/office/powerpoint/2010/main" val="1563981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4" grpId="0" animBg="1"/>
      <p:bldP spid="3" grpId="0" build="p"/>
      <p:bldP spid="7" grpId="0"/>
      <p:bldP spid="11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vs code dockerfile cmd" descr="vs code dockerfile cmd">
            <a:hlinkClick r:id="" action="ppaction://media"/>
            <a:extLst>
              <a:ext uri="{FF2B5EF4-FFF2-40B4-BE49-F238E27FC236}">
                <a16:creationId xmlns:a16="http://schemas.microsoft.com/office/drawing/2014/main" id="{82BD1767-D7FB-1346-8F68-4B268628655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6127" y="6350"/>
            <a:ext cx="11479746" cy="685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837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6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D55DF-385E-9A4F-AB08-FEBC11990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Docker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23FD9-ADE0-084E-A8CC-44CA0BA25A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have a complete </a:t>
            </a:r>
            <a:r>
              <a:rPr lang="en-US" dirty="0" err="1"/>
              <a:t>Dockerfile</a:t>
            </a:r>
            <a:r>
              <a:rPr lang="en-US" dirty="0"/>
              <a:t>, let’s do something with it!</a:t>
            </a:r>
          </a:p>
          <a:p>
            <a:r>
              <a:rPr lang="en-US" dirty="0"/>
              <a:t>Open your terminal and switch to the directory with your </a:t>
            </a:r>
            <a:r>
              <a:rPr lang="en-US" dirty="0" err="1"/>
              <a:t>Dockerfile</a:t>
            </a:r>
            <a:endParaRPr lang="en-US" dirty="0"/>
          </a:p>
          <a:p>
            <a:pPr lvl="1"/>
            <a:r>
              <a:rPr lang="en-US" sz="2800" dirty="0"/>
              <a:t>For example, </a:t>
            </a:r>
            <a:r>
              <a:rPr lang="en-US" sz="2800" b="1" i="1" dirty="0">
                <a:solidFill>
                  <a:srgbClr val="FFFF00"/>
                </a:solidFill>
              </a:rPr>
              <a:t>cd ~/code</a:t>
            </a:r>
            <a:endParaRPr lang="en-US" sz="2800" dirty="0"/>
          </a:p>
          <a:p>
            <a:r>
              <a:rPr lang="en-US" dirty="0"/>
              <a:t>Create a </a:t>
            </a:r>
            <a:r>
              <a:rPr lang="en-US" dirty="0">
                <a:solidFill>
                  <a:srgbClr val="FFFF00"/>
                </a:solidFill>
              </a:rPr>
              <a:t>Docker Image</a:t>
            </a:r>
            <a:r>
              <a:rPr lang="en-US" dirty="0"/>
              <a:t> with either of these commands: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build -t </a:t>
            </a:r>
            <a:r>
              <a:rPr lang="en-US" sz="2800" b="1" i="1" dirty="0" err="1">
                <a:solidFill>
                  <a:srgbClr val="FFFF00"/>
                </a:solidFill>
              </a:rPr>
              <a:t>my_image</a:t>
            </a:r>
            <a:r>
              <a:rPr lang="en-US" sz="2800" b="1" i="1" dirty="0">
                <a:solidFill>
                  <a:srgbClr val="FFFF00"/>
                </a:solidFill>
              </a:rPr>
              <a:t> .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image build -t </a:t>
            </a:r>
            <a:r>
              <a:rPr lang="en-US" sz="2800" b="1" i="1" dirty="0" err="1">
                <a:solidFill>
                  <a:srgbClr val="FFFF00"/>
                </a:solidFill>
              </a:rPr>
              <a:t>my_image</a:t>
            </a:r>
            <a:r>
              <a:rPr lang="en-US" sz="2800" b="1" i="1" dirty="0">
                <a:solidFill>
                  <a:srgbClr val="FFFF00"/>
                </a:solidFill>
              </a:rPr>
              <a:t> 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8781CE-B8A7-7540-B619-28D09909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BEAA2-2326-1F4D-9BCE-0FC3EC23B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38</a:t>
            </a:fld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686258B-8CCC-2540-A552-96C9416D882B}"/>
              </a:ext>
            </a:extLst>
          </p:cNvPr>
          <p:cNvCxnSpPr>
            <a:cxnSpLocks/>
            <a:stCxn id="6" idx="1"/>
          </p:cNvCxnSpPr>
          <p:nvPr/>
        </p:nvCxnSpPr>
        <p:spPr>
          <a:xfrm flipH="1" flipV="1">
            <a:off x="5324223" y="4061316"/>
            <a:ext cx="2316138" cy="26567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6C15CC1-8FA2-824E-89DC-1C3F4FEC35CE}"/>
              </a:ext>
            </a:extLst>
          </p:cNvPr>
          <p:cNvCxnSpPr>
            <a:cxnSpLocks/>
          </p:cNvCxnSpPr>
          <p:nvPr/>
        </p:nvCxnSpPr>
        <p:spPr>
          <a:xfrm flipH="1">
            <a:off x="6344809" y="4320741"/>
            <a:ext cx="1346529" cy="16909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D1E0B37D-5823-7C42-BD93-7E426015F12A}"/>
              </a:ext>
            </a:extLst>
          </p:cNvPr>
          <p:cNvSpPr/>
          <p:nvPr/>
        </p:nvSpPr>
        <p:spPr>
          <a:xfrm>
            <a:off x="7640361" y="4001294"/>
            <a:ext cx="3320407" cy="65139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FF00"/>
                </a:solidFill>
              </a:rPr>
              <a:t>Don’t forget the dot!</a:t>
            </a:r>
          </a:p>
        </p:txBody>
      </p:sp>
    </p:spTree>
    <p:extLst>
      <p:ext uri="{BB962C8B-B14F-4D97-AF65-F5344CB8AC3E}">
        <p14:creationId xmlns:p14="http://schemas.microsoft.com/office/powerpoint/2010/main" val="2588513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docker image first build" descr="docker image first build">
            <a:hlinkClick r:id="" action="ppaction://media"/>
            <a:extLst>
              <a:ext uri="{FF2B5EF4-FFF2-40B4-BE49-F238E27FC236}">
                <a16:creationId xmlns:a16="http://schemas.microsoft.com/office/drawing/2014/main" id="{AAEED3DE-59C3-F04C-B65A-B93CB2C6EC5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6127" y="6350"/>
            <a:ext cx="11479746" cy="685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029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26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FF839-A9B1-C841-B0EB-A5759FA5D9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Does Does Docker Matter?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39F2AF-56C8-A442-B927-5AF61B0CEE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746250"/>
          </a:xfrm>
        </p:spPr>
        <p:txBody>
          <a:bodyPr/>
          <a:lstStyle/>
          <a:p>
            <a:r>
              <a:rPr lang="en-US" dirty="0"/>
              <a:t>Helps use fewer resources than virtual machines</a:t>
            </a:r>
          </a:p>
          <a:p>
            <a:r>
              <a:rPr lang="en-US" dirty="0"/>
              <a:t>Creates portability between different operating systems and clouds</a:t>
            </a:r>
          </a:p>
          <a:p>
            <a:r>
              <a:rPr lang="en-US" dirty="0"/>
              <a:t>Easy to spin up and spin down, rapidly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ADD79F2-E412-0E45-A11E-BA98D57CE18E}"/>
              </a:ext>
            </a:extLst>
          </p:cNvPr>
          <p:cNvSpPr txBox="1">
            <a:spLocks/>
          </p:cNvSpPr>
          <p:nvPr/>
        </p:nvSpPr>
        <p:spPr>
          <a:xfrm>
            <a:off x="363880" y="4849792"/>
            <a:ext cx="11676444" cy="61345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solidFill>
                  <a:srgbClr val="FFFF00"/>
                </a:solidFill>
              </a:rPr>
              <a:t>Translation – Docker helps organizations move faster, be more agile, and save money 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419DE4-1BD1-104F-9E50-A2C125BB9D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D67815-2405-DE47-89A0-00548675D8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408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FC9BC-162C-754A-A134-D392F08CD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Remove Docker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C7DC7-0671-F543-9991-CF8210E256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List your Docker Images with the terminal command: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image ls</a:t>
            </a:r>
          </a:p>
          <a:p>
            <a:r>
              <a:rPr lang="en-US" dirty="0"/>
              <a:t>Remove your Docker Image with either of these commands: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image rm </a:t>
            </a:r>
            <a:r>
              <a:rPr lang="en-US" sz="2800" b="1" i="1" dirty="0" err="1">
                <a:solidFill>
                  <a:srgbClr val="FFFF00"/>
                </a:solidFill>
              </a:rPr>
              <a:t>my_image</a:t>
            </a:r>
            <a:endParaRPr lang="en-US" sz="2800" b="1" i="1" dirty="0">
              <a:solidFill>
                <a:srgbClr val="FFFF00"/>
              </a:solidFill>
            </a:endParaRP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image rm </a:t>
            </a:r>
            <a:r>
              <a:rPr lang="en-US" sz="2800" b="1" i="1" dirty="0" err="1">
                <a:solidFill>
                  <a:srgbClr val="FF0000"/>
                </a:solidFill>
              </a:rPr>
              <a:t>image_id</a:t>
            </a:r>
            <a:r>
              <a:rPr lang="en-US" sz="2800" b="1" i="1" dirty="0">
                <a:solidFill>
                  <a:srgbClr val="FF0000"/>
                </a:solidFill>
              </a:rPr>
              <a:t> </a:t>
            </a:r>
            <a:r>
              <a:rPr lang="en-US" sz="2800" b="1" i="1" dirty="0">
                <a:solidFill>
                  <a:srgbClr val="FFFF00"/>
                </a:solidFill>
              </a:rPr>
              <a:t>(docker image rm </a:t>
            </a:r>
            <a:r>
              <a:rPr lang="en-US" sz="2800" b="1" i="1" dirty="0">
                <a:solidFill>
                  <a:srgbClr val="FF0000"/>
                </a:solidFill>
              </a:rPr>
              <a:t>6d37630d7e9b</a:t>
            </a:r>
            <a:r>
              <a:rPr lang="en-US" sz="2800" b="1" i="1" dirty="0">
                <a:solidFill>
                  <a:srgbClr val="FFFF00"/>
                </a:solidFill>
              </a:rPr>
              <a:t>)</a:t>
            </a:r>
          </a:p>
          <a:p>
            <a:r>
              <a:rPr lang="en-US" dirty="0"/>
              <a:t>In some cases, you need to use the -f option to force removal: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image rm -f </a:t>
            </a:r>
            <a:r>
              <a:rPr lang="en-US" sz="2800" b="1" i="1" dirty="0" err="1">
                <a:solidFill>
                  <a:srgbClr val="FFFF00"/>
                </a:solidFill>
              </a:rPr>
              <a:t>my_image</a:t>
            </a:r>
            <a:endParaRPr lang="en-US" sz="2800" b="1" i="1" dirty="0">
              <a:solidFill>
                <a:srgbClr val="FFFF00"/>
              </a:solidFill>
            </a:endParaRPr>
          </a:p>
          <a:p>
            <a:r>
              <a:rPr lang="en-US" dirty="0"/>
              <a:t>List your Docker Images again to confirm the delete: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image ls</a:t>
            </a:r>
          </a:p>
          <a:p>
            <a:pPr marL="457200" lvl="1" indent="0">
              <a:buNone/>
            </a:pPr>
            <a:endParaRPr lang="en-US" sz="2800" b="1" i="1" dirty="0">
              <a:solidFill>
                <a:srgbClr val="FFFF00"/>
              </a:solidFill>
            </a:endParaRPr>
          </a:p>
          <a:p>
            <a:pPr marL="457200" lvl="1" indent="0">
              <a:buNone/>
            </a:pPr>
            <a:endParaRPr lang="en-US" sz="2800" b="1" i="1" dirty="0">
              <a:solidFill>
                <a:srgbClr val="FF0000"/>
              </a:solidFill>
            </a:endParaRPr>
          </a:p>
          <a:p>
            <a:pPr marL="457200" lvl="1" indent="0">
              <a:buNone/>
            </a:pPr>
            <a:endParaRPr lang="en-US" sz="2800" b="1" i="1" dirty="0">
              <a:solidFill>
                <a:srgbClr val="FFFF0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C6DDB4-CE9E-4843-86A9-EFC27330D0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AD6D8E-DFAE-8E42-9152-B189D9284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8758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docker image rm" descr="docker image rm">
            <a:hlinkClick r:id="" action="ppaction://media"/>
            <a:extLst>
              <a:ext uri="{FF2B5EF4-FFF2-40B4-BE49-F238E27FC236}">
                <a16:creationId xmlns:a16="http://schemas.microsoft.com/office/drawing/2014/main" id="{2B19E16C-FFA3-8F4E-9265-578CA59AB07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6127" y="6350"/>
            <a:ext cx="11479746" cy="685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208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21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D55DF-385E-9A4F-AB08-FEBC11990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Image Challenge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23FD9-ADE0-084E-A8CC-44CA0BA25A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Rebuild your Docker Image</a:t>
            </a:r>
          </a:p>
          <a:p>
            <a:r>
              <a:rPr lang="en-US" dirty="0">
                <a:solidFill>
                  <a:srgbClr val="FFFF00"/>
                </a:solidFill>
              </a:rPr>
              <a:t>What is different between the first and second builds?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8781CE-B8A7-7540-B619-28D09909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BEAA2-2326-1F4D-9BCE-0FC3EC23B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8235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docker image second build" descr="docker image second build">
            <a:hlinkClick r:id="" action="ppaction://media"/>
            <a:extLst>
              <a:ext uri="{FF2B5EF4-FFF2-40B4-BE49-F238E27FC236}">
                <a16:creationId xmlns:a16="http://schemas.microsoft.com/office/drawing/2014/main" id="{746683E4-099E-014F-B376-E3449D967B7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3592" y="3324"/>
            <a:ext cx="11484815" cy="6854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093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4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D6E4C-FC36-3E4C-9387-96DD20072D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14013"/>
            <a:ext cx="9144000" cy="2387600"/>
          </a:xfrm>
        </p:spPr>
        <p:txBody>
          <a:bodyPr/>
          <a:lstStyle/>
          <a:p>
            <a:r>
              <a:rPr lang="en-US" dirty="0"/>
              <a:t>Part IV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51A0DE-9D64-5A48-94B5-5B4E427098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393688"/>
            <a:ext cx="9144000" cy="1655762"/>
          </a:xfrm>
        </p:spPr>
        <p:txBody>
          <a:bodyPr/>
          <a:lstStyle/>
          <a:p>
            <a:r>
              <a:rPr lang="en-US" dirty="0"/>
              <a:t>Run Docker Containers</a:t>
            </a:r>
          </a:p>
        </p:txBody>
      </p:sp>
    </p:spTree>
    <p:extLst>
      <p:ext uri="{BB962C8B-B14F-4D97-AF65-F5344CB8AC3E}">
        <p14:creationId xmlns:p14="http://schemas.microsoft.com/office/powerpoint/2010/main" val="1667231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FC9BC-162C-754A-A134-D392F08CD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Containers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C7DC7-0671-F543-9991-CF8210E256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Ephemeral instances of Docker Images</a:t>
            </a:r>
          </a:p>
          <a:p>
            <a:r>
              <a:rPr lang="en-US" dirty="0"/>
              <a:t>List your Docker Containers with the terminal command: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container ls -a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C6DDB4-CE9E-4843-86A9-EFC27330D0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AD6D8E-DFAE-8E42-9152-B189D9284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0973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docker container ls -a" descr="docker container ls -a">
            <a:hlinkClick r:id="" action="ppaction://media"/>
            <a:extLst>
              <a:ext uri="{FF2B5EF4-FFF2-40B4-BE49-F238E27FC236}">
                <a16:creationId xmlns:a16="http://schemas.microsoft.com/office/drawing/2014/main" id="{3B6954E9-DE7C-B540-95BD-8C4A4A0A40F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6127" y="6350"/>
            <a:ext cx="11479746" cy="685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111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3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B7B5DF8-FFC1-6546-AF26-318AC860362D}"/>
              </a:ext>
            </a:extLst>
          </p:cNvPr>
          <p:cNvSpPr/>
          <p:nvPr/>
        </p:nvSpPr>
        <p:spPr>
          <a:xfrm>
            <a:off x="1287058" y="5457529"/>
            <a:ext cx="9651018" cy="468708"/>
          </a:xfrm>
          <a:prstGeom prst="rect">
            <a:avLst/>
          </a:prstGeom>
          <a:solidFill>
            <a:srgbClr val="FF00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0D55DF-385E-9A4F-AB08-FEBC11990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Container Command Flags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23FD9-ADE0-084E-A8CC-44CA0BA25A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Several command flags are necessary to run a Docker Container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container run [FLAGS] </a:t>
            </a:r>
            <a:r>
              <a:rPr lang="en-US" sz="2800" b="1" i="1" dirty="0" err="1">
                <a:solidFill>
                  <a:srgbClr val="FFFF00"/>
                </a:solidFill>
              </a:rPr>
              <a:t>image_name</a:t>
            </a:r>
            <a:endParaRPr lang="en-US" sz="2800" dirty="0"/>
          </a:p>
          <a:p>
            <a:pPr lvl="1"/>
            <a:r>
              <a:rPr lang="en-US" dirty="0">
                <a:solidFill>
                  <a:srgbClr val="FFFF00"/>
                </a:solidFill>
              </a:rPr>
              <a:t>-</a:t>
            </a:r>
            <a:r>
              <a:rPr lang="en-US" dirty="0" err="1">
                <a:solidFill>
                  <a:srgbClr val="FFFF00"/>
                </a:solidFill>
              </a:rPr>
              <a:t>i</a:t>
            </a:r>
            <a:r>
              <a:rPr lang="en-US" dirty="0">
                <a:solidFill>
                  <a:srgbClr val="FFFF00"/>
                </a:solidFill>
              </a:rPr>
              <a:t> </a:t>
            </a:r>
            <a:r>
              <a:rPr lang="en-US" dirty="0"/>
              <a:t>– interactive mode</a:t>
            </a:r>
          </a:p>
          <a:p>
            <a:pPr lvl="1"/>
            <a:r>
              <a:rPr lang="en-US" dirty="0">
                <a:solidFill>
                  <a:srgbClr val="FFFF00"/>
                </a:solidFill>
              </a:rPr>
              <a:t>-t </a:t>
            </a:r>
            <a:r>
              <a:rPr lang="en-US" dirty="0"/>
              <a:t>– create a pseudo-TTY session</a:t>
            </a:r>
          </a:p>
          <a:p>
            <a:pPr lvl="1"/>
            <a:r>
              <a:rPr lang="en-US" dirty="0">
                <a:solidFill>
                  <a:srgbClr val="FFFF00"/>
                </a:solidFill>
              </a:rPr>
              <a:t>--name </a:t>
            </a:r>
            <a:r>
              <a:rPr lang="en-US" i="1" dirty="0" err="1">
                <a:solidFill>
                  <a:srgbClr val="FFFF00"/>
                </a:solidFill>
              </a:rPr>
              <a:t>my_container</a:t>
            </a:r>
            <a:r>
              <a:rPr lang="en-US" i="1" dirty="0">
                <a:solidFill>
                  <a:srgbClr val="FFFF00"/>
                </a:solidFill>
              </a:rPr>
              <a:t> </a:t>
            </a:r>
            <a:r>
              <a:rPr lang="en-US" dirty="0"/>
              <a:t>– assign a name to the container</a:t>
            </a:r>
            <a:endParaRPr lang="en-US" dirty="0">
              <a:solidFill>
                <a:srgbClr val="FFFF00"/>
              </a:solidFill>
            </a:endParaRPr>
          </a:p>
          <a:p>
            <a:pPr lvl="1"/>
            <a:r>
              <a:rPr lang="en-US" dirty="0">
                <a:solidFill>
                  <a:srgbClr val="FFFF00"/>
                </a:solidFill>
              </a:rPr>
              <a:t>-v </a:t>
            </a:r>
            <a:r>
              <a:rPr lang="en-US" i="1" dirty="0" err="1">
                <a:solidFill>
                  <a:srgbClr val="FFFF00"/>
                </a:solidFill>
              </a:rPr>
              <a:t>host_dir:container_dir</a:t>
            </a:r>
            <a:r>
              <a:rPr lang="en-US" i="1" dirty="0">
                <a:solidFill>
                  <a:srgbClr val="FFFF00"/>
                </a:solidFill>
              </a:rPr>
              <a:t> </a:t>
            </a:r>
            <a:r>
              <a:rPr lang="en-US" dirty="0"/>
              <a:t>– mount a volume to the container</a:t>
            </a:r>
          </a:p>
          <a:p>
            <a:pPr lvl="1"/>
            <a:r>
              <a:rPr lang="en-US" dirty="0">
                <a:solidFill>
                  <a:srgbClr val="FFFF00"/>
                </a:solidFill>
              </a:rPr>
              <a:t>-p </a:t>
            </a:r>
            <a:r>
              <a:rPr lang="en-US" i="1" dirty="0" err="1">
                <a:solidFill>
                  <a:srgbClr val="FFFF00"/>
                </a:solidFill>
              </a:rPr>
              <a:t>host_port:container_port</a:t>
            </a:r>
            <a:r>
              <a:rPr lang="en-US" dirty="0">
                <a:solidFill>
                  <a:srgbClr val="FFFF00"/>
                </a:solidFill>
              </a:rPr>
              <a:t> </a:t>
            </a:r>
            <a:r>
              <a:rPr lang="en-US" dirty="0"/>
              <a:t>– publish a container port to the host</a:t>
            </a:r>
          </a:p>
          <a:p>
            <a:pPr lvl="1"/>
            <a:r>
              <a:rPr lang="en-US" dirty="0">
                <a:solidFill>
                  <a:srgbClr val="FFFF00"/>
                </a:solidFill>
              </a:rPr>
              <a:t>-d </a:t>
            </a:r>
            <a:r>
              <a:rPr lang="en-US" dirty="0"/>
              <a:t>– run the container in the background (detached mode)</a:t>
            </a:r>
          </a:p>
          <a:p>
            <a:pPr lvl="1"/>
            <a:r>
              <a:rPr lang="en-US" dirty="0">
                <a:solidFill>
                  <a:srgbClr val="FFFF00"/>
                </a:solidFill>
              </a:rPr>
              <a:t>--rm </a:t>
            </a:r>
            <a:r>
              <a:rPr lang="en-US" dirty="0"/>
              <a:t>– automatically remove the container on exit</a:t>
            </a:r>
          </a:p>
          <a:p>
            <a:pPr lvl="1"/>
            <a:r>
              <a:rPr lang="en-US" dirty="0" err="1">
                <a:solidFill>
                  <a:srgbClr val="FFFF00"/>
                </a:solidFill>
              </a:rPr>
              <a:t>image_name</a:t>
            </a:r>
            <a:r>
              <a:rPr lang="en-US" dirty="0">
                <a:solidFill>
                  <a:srgbClr val="FFFF00"/>
                </a:solidFill>
              </a:rPr>
              <a:t> </a:t>
            </a:r>
            <a:r>
              <a:rPr lang="en-US" i="1" dirty="0" err="1">
                <a:solidFill>
                  <a:srgbClr val="FFFF00"/>
                </a:solidFill>
              </a:rPr>
              <a:t>my_image</a:t>
            </a:r>
            <a:r>
              <a:rPr lang="en-US" dirty="0">
                <a:solidFill>
                  <a:srgbClr val="FFFF00"/>
                </a:solidFill>
              </a:rPr>
              <a:t> </a:t>
            </a:r>
            <a:r>
              <a:rPr lang="en-US" dirty="0"/>
              <a:t>– specify the source image name for the container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8781CE-B8A7-7540-B619-28D09909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BEAA2-2326-1F4D-9BCE-0FC3EC23B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06022CC-73A3-EA4B-B350-4C531C27A22B}"/>
              </a:ext>
            </a:extLst>
          </p:cNvPr>
          <p:cNvSpPr/>
          <p:nvPr/>
        </p:nvSpPr>
        <p:spPr>
          <a:xfrm>
            <a:off x="1287058" y="2726286"/>
            <a:ext cx="7323541" cy="120910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726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3" grpId="0" build="p" bldLvl="2"/>
      <p:bldP spid="6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D55DF-385E-9A4F-AB08-FEBC11990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Container Command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23FD9-ADE0-084E-A8CC-44CA0BA25A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docker container run -it --name </a:t>
            </a:r>
            <a:r>
              <a:rPr lang="en-US" b="1" i="1" dirty="0" err="1">
                <a:solidFill>
                  <a:srgbClr val="FFFF00"/>
                </a:solidFill>
              </a:rPr>
              <a:t>my_cont</a:t>
            </a:r>
            <a:r>
              <a:rPr lang="en-US" b="1" i="1" dirty="0">
                <a:solidFill>
                  <a:srgbClr val="FFFF00"/>
                </a:solidFill>
              </a:rPr>
              <a:t> </a:t>
            </a:r>
            <a:r>
              <a:rPr lang="en-US" b="1" i="1" dirty="0" err="1">
                <a:solidFill>
                  <a:srgbClr val="FFFF00"/>
                </a:solidFill>
              </a:rPr>
              <a:t>my_image</a:t>
            </a:r>
            <a:endParaRPr lang="en-US" dirty="0"/>
          </a:p>
          <a:p>
            <a:r>
              <a:rPr lang="en-US" sz="2400" dirty="0"/>
              <a:t>Create a Container named </a:t>
            </a:r>
            <a:r>
              <a:rPr lang="en-US" sz="2400" dirty="0" err="1">
                <a:solidFill>
                  <a:srgbClr val="FFFF00"/>
                </a:solidFill>
              </a:rPr>
              <a:t>my_cont</a:t>
            </a:r>
            <a:r>
              <a:rPr lang="en-US" sz="2400" dirty="0"/>
              <a:t> from the </a:t>
            </a:r>
            <a:r>
              <a:rPr lang="en-US" sz="2400" dirty="0" err="1">
                <a:solidFill>
                  <a:srgbClr val="FFFF00"/>
                </a:solidFill>
              </a:rPr>
              <a:t>my_image</a:t>
            </a:r>
            <a:r>
              <a:rPr lang="en-US" sz="2400" dirty="0"/>
              <a:t> Image</a:t>
            </a:r>
            <a:endParaRPr lang="en-US" sz="2400" dirty="0">
              <a:solidFill>
                <a:srgbClr val="FFFF00"/>
              </a:solidFill>
            </a:endParaRPr>
          </a:p>
          <a:p>
            <a:r>
              <a:rPr lang="en-US" sz="2400" dirty="0"/>
              <a:t>Use interactive mode with a pseudo-TTY session</a:t>
            </a:r>
          </a:p>
          <a:p>
            <a:pPr marL="0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docker container run -</a:t>
            </a:r>
            <a:r>
              <a:rPr lang="en-US" b="1" i="1" dirty="0" err="1">
                <a:solidFill>
                  <a:srgbClr val="FFFF00"/>
                </a:solidFill>
              </a:rPr>
              <a:t>itv</a:t>
            </a:r>
            <a:r>
              <a:rPr lang="en-US" b="1" i="1" dirty="0">
                <a:solidFill>
                  <a:srgbClr val="FFFF00"/>
                </a:solidFill>
              </a:rPr>
              <a:t> /code:/app --name </a:t>
            </a:r>
            <a:r>
              <a:rPr lang="en-US" b="1" i="1" dirty="0" err="1">
                <a:solidFill>
                  <a:srgbClr val="FFFF00"/>
                </a:solidFill>
              </a:rPr>
              <a:t>my_cont</a:t>
            </a:r>
            <a:r>
              <a:rPr lang="en-US" b="1" i="1" dirty="0">
                <a:solidFill>
                  <a:srgbClr val="FFFF00"/>
                </a:solidFill>
              </a:rPr>
              <a:t> </a:t>
            </a:r>
            <a:r>
              <a:rPr lang="en-US" b="1" i="1" dirty="0" err="1">
                <a:solidFill>
                  <a:srgbClr val="FFFF00"/>
                </a:solidFill>
              </a:rPr>
              <a:t>my_image</a:t>
            </a:r>
            <a:endParaRPr lang="en-US" b="1" i="1" dirty="0">
              <a:solidFill>
                <a:srgbClr val="FFFF00"/>
              </a:solidFill>
            </a:endParaRPr>
          </a:p>
          <a:p>
            <a:r>
              <a:rPr lang="en-US" sz="2400" dirty="0"/>
              <a:t>Mount the local folder </a:t>
            </a:r>
            <a:r>
              <a:rPr lang="en-US" sz="2400" dirty="0">
                <a:solidFill>
                  <a:srgbClr val="FFFF00"/>
                </a:solidFill>
              </a:rPr>
              <a:t>/code </a:t>
            </a:r>
            <a:r>
              <a:rPr lang="en-US" sz="2400" dirty="0"/>
              <a:t>the container folder </a:t>
            </a:r>
            <a:r>
              <a:rPr lang="en-US" sz="2400" dirty="0">
                <a:solidFill>
                  <a:srgbClr val="FFFF00"/>
                </a:solidFill>
              </a:rPr>
              <a:t>/app</a:t>
            </a:r>
          </a:p>
          <a:p>
            <a:pPr marL="0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docker container run -</a:t>
            </a:r>
            <a:r>
              <a:rPr lang="en-US" b="1" i="1" dirty="0" err="1">
                <a:solidFill>
                  <a:srgbClr val="FFFF00"/>
                </a:solidFill>
              </a:rPr>
              <a:t>dp</a:t>
            </a:r>
            <a:r>
              <a:rPr lang="en-US" b="1" i="1" dirty="0">
                <a:solidFill>
                  <a:srgbClr val="FFFF00"/>
                </a:solidFill>
              </a:rPr>
              <a:t> 8443:443 --name --rm </a:t>
            </a:r>
            <a:r>
              <a:rPr lang="en-US" b="1" i="1" dirty="0" err="1">
                <a:solidFill>
                  <a:srgbClr val="FFFF00"/>
                </a:solidFill>
              </a:rPr>
              <a:t>my_cont</a:t>
            </a:r>
            <a:r>
              <a:rPr lang="en-US" b="1" i="1" dirty="0">
                <a:solidFill>
                  <a:srgbClr val="FFFF00"/>
                </a:solidFill>
              </a:rPr>
              <a:t> </a:t>
            </a:r>
            <a:r>
              <a:rPr lang="en-US" b="1" i="1" dirty="0" err="1">
                <a:solidFill>
                  <a:srgbClr val="FFFF00"/>
                </a:solidFill>
              </a:rPr>
              <a:t>my_image</a:t>
            </a:r>
            <a:endParaRPr lang="en-US" b="1" i="1" dirty="0">
              <a:solidFill>
                <a:srgbClr val="FFFF00"/>
              </a:solidFill>
            </a:endParaRPr>
          </a:p>
          <a:p>
            <a:r>
              <a:rPr lang="en-US" sz="2400" dirty="0"/>
              <a:t>Run the Container in background (detached) mode</a:t>
            </a:r>
          </a:p>
          <a:p>
            <a:r>
              <a:rPr lang="en-US" sz="2400" dirty="0"/>
              <a:t>Forward the local (host) TCP port </a:t>
            </a:r>
            <a:r>
              <a:rPr lang="en-US" sz="2400" dirty="0">
                <a:solidFill>
                  <a:srgbClr val="FFFF00"/>
                </a:solidFill>
              </a:rPr>
              <a:t>8443 </a:t>
            </a:r>
            <a:r>
              <a:rPr lang="en-US" sz="2400" dirty="0"/>
              <a:t>to the container TCP port </a:t>
            </a:r>
            <a:r>
              <a:rPr lang="en-US" sz="2400" dirty="0">
                <a:solidFill>
                  <a:srgbClr val="FFFF00"/>
                </a:solidFill>
              </a:rPr>
              <a:t>443</a:t>
            </a:r>
          </a:p>
          <a:p>
            <a:r>
              <a:rPr lang="en-US" sz="2400" dirty="0"/>
              <a:t>Remove the container when it stops</a:t>
            </a:r>
          </a:p>
          <a:p>
            <a:pPr marL="0" indent="0">
              <a:buNone/>
            </a:pP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8781CE-B8A7-7540-B619-28D09909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BEAA2-2326-1F4D-9BCE-0FC3EC23B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3439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D55DF-385E-9A4F-AB08-FEBC11990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Docker Container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23FD9-ADE0-084E-A8CC-44CA0BA25A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your Docker Image to create a Docker Container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container run -it --name </a:t>
            </a:r>
            <a:r>
              <a:rPr lang="en-US" sz="2800" b="1" i="1" dirty="0" err="1">
                <a:solidFill>
                  <a:srgbClr val="FFFF00"/>
                </a:solidFill>
              </a:rPr>
              <a:t>my_cont</a:t>
            </a:r>
            <a:r>
              <a:rPr lang="en-US" sz="2800" b="1" i="1" dirty="0">
                <a:solidFill>
                  <a:srgbClr val="FFFF00"/>
                </a:solidFill>
              </a:rPr>
              <a:t> </a:t>
            </a:r>
            <a:r>
              <a:rPr lang="en-US" sz="2800" b="1" i="1" dirty="0" err="1">
                <a:solidFill>
                  <a:srgbClr val="FFFF00"/>
                </a:solidFill>
              </a:rPr>
              <a:t>my_image</a:t>
            </a:r>
            <a:endParaRPr lang="en-US" sz="2800" b="1" i="1" dirty="0">
              <a:solidFill>
                <a:srgbClr val="FFFF00"/>
              </a:solidFill>
            </a:endParaRPr>
          </a:p>
          <a:p>
            <a:r>
              <a:rPr lang="en-US" dirty="0"/>
              <a:t>Exit interactive terminal mode with the escape key sequence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control + p + q</a:t>
            </a:r>
          </a:p>
          <a:p>
            <a:r>
              <a:rPr lang="en-US" dirty="0"/>
              <a:t>List your Docker Containers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container ls -a</a:t>
            </a:r>
          </a:p>
          <a:p>
            <a:pPr marL="457200" lvl="1" indent="0">
              <a:buNone/>
            </a:pPr>
            <a:endParaRPr lang="en-US" sz="2800" b="1" i="1" dirty="0">
              <a:solidFill>
                <a:srgbClr val="FFFF00"/>
              </a:solidFill>
            </a:endParaRPr>
          </a:p>
          <a:p>
            <a:pPr marL="457200" lvl="1" indent="0">
              <a:buNone/>
            </a:pPr>
            <a:endParaRPr lang="en-US" sz="2800" b="1" i="1" dirty="0">
              <a:solidFill>
                <a:srgbClr val="FFFF0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8781CE-B8A7-7540-B619-28D09909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BEAA2-2326-1F4D-9BCE-0FC3EC23B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8519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CDD81-0790-8847-8EF8-0507F1237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Docker?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A91B50-5F60-9041-8D64-7DFFA2C445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4727" y="1802476"/>
            <a:ext cx="11782546" cy="229496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i="1" dirty="0"/>
              <a:t>“Docker is a set of platform as a service products that use </a:t>
            </a:r>
            <a:r>
              <a:rPr lang="en-US" b="1" i="1" dirty="0">
                <a:solidFill>
                  <a:srgbClr val="FFFF00"/>
                </a:solidFill>
              </a:rPr>
              <a:t>OS-level virtualization</a:t>
            </a:r>
            <a:r>
              <a:rPr lang="en-US" i="1" dirty="0">
                <a:solidFill>
                  <a:srgbClr val="FFFF00"/>
                </a:solidFill>
              </a:rPr>
              <a:t> </a:t>
            </a:r>
            <a:r>
              <a:rPr lang="en-US" i="1" dirty="0"/>
              <a:t>to deliver software in packages called </a:t>
            </a:r>
            <a:r>
              <a:rPr lang="en-US" b="1" i="1" dirty="0">
                <a:solidFill>
                  <a:srgbClr val="FFFF00"/>
                </a:solidFill>
              </a:rPr>
              <a:t>containers</a:t>
            </a:r>
            <a:r>
              <a:rPr lang="en-US" i="1" dirty="0"/>
              <a:t>. Containers are isolated from one another and bundle their own software, libraries and configuration files; they can communicate with each other through well-defined channels.”</a:t>
            </a:r>
          </a:p>
          <a:p>
            <a:pPr marL="0" indent="0" algn="ctr">
              <a:buNone/>
            </a:pPr>
            <a:r>
              <a:rPr lang="en-US" dirty="0">
                <a:hlinkClick r:id="rId3"/>
              </a:rPr>
              <a:t>https://en.wikipedia.org/wiki/Docker_%28software%29</a:t>
            </a:r>
            <a:endParaRPr lang="en-US" dirty="0"/>
          </a:p>
          <a:p>
            <a:pPr marL="0" indent="0" algn="ctr">
              <a:buNone/>
            </a:pP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F9AF956-0095-7E4B-8A59-0DBC7A3A6961}"/>
              </a:ext>
            </a:extLst>
          </p:cNvPr>
          <p:cNvSpPr txBox="1">
            <a:spLocks/>
          </p:cNvSpPr>
          <p:nvPr/>
        </p:nvSpPr>
        <p:spPr>
          <a:xfrm>
            <a:off x="363880" y="4849792"/>
            <a:ext cx="11676444" cy="6134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Okay…then what in the heck is a container?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94488F-1297-7447-B9CB-37E6F87A6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6914E5-D39D-C44A-BB15-E5977ED210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2693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/>
      <p:bldP spid="5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docker container run with ls -a" descr="docker container run with ls -a">
            <a:hlinkClick r:id="" action="ppaction://media"/>
            <a:extLst>
              <a:ext uri="{FF2B5EF4-FFF2-40B4-BE49-F238E27FC236}">
                <a16:creationId xmlns:a16="http://schemas.microsoft.com/office/drawing/2014/main" id="{81735101-A184-1245-9FE9-1696B910F01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6127" y="6350"/>
            <a:ext cx="11479746" cy="685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816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12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D55DF-385E-9A4F-AB08-FEBC11990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Attach to a Running Container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23FD9-ADE0-084E-A8CC-44CA0BA25A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List your Docker Containers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container ls -a</a:t>
            </a:r>
          </a:p>
          <a:p>
            <a:r>
              <a:rPr lang="en-US" dirty="0"/>
              <a:t>Attach to your running container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container attach </a:t>
            </a:r>
            <a:r>
              <a:rPr lang="en-US" sz="2800" b="1" i="1" dirty="0" err="1">
                <a:solidFill>
                  <a:srgbClr val="FFFF00"/>
                </a:solidFill>
              </a:rPr>
              <a:t>my_cont</a:t>
            </a:r>
            <a:endParaRPr lang="en-US" sz="2800" b="1" i="1" dirty="0">
              <a:solidFill>
                <a:srgbClr val="FFFF00"/>
              </a:solidFill>
            </a:endParaRPr>
          </a:p>
          <a:p>
            <a:r>
              <a:rPr lang="en-US" dirty="0"/>
              <a:t>Run the Python script in your container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ls -l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python </a:t>
            </a:r>
            <a:r>
              <a:rPr lang="en-US" sz="2800" b="1" i="1" dirty="0" err="1">
                <a:solidFill>
                  <a:srgbClr val="FFFF00"/>
                </a:solidFill>
              </a:rPr>
              <a:t>my_script.py</a:t>
            </a:r>
            <a:endParaRPr lang="en-US" sz="2800" b="1" i="1" dirty="0">
              <a:solidFill>
                <a:srgbClr val="FFFF00"/>
              </a:solidFill>
            </a:endParaRPr>
          </a:p>
          <a:p>
            <a:pPr marL="457200" lvl="1" indent="0">
              <a:buNone/>
            </a:pPr>
            <a:endParaRPr lang="en-US" sz="2800" b="1" i="1" dirty="0">
              <a:solidFill>
                <a:srgbClr val="FFFF00"/>
              </a:solidFill>
            </a:endParaRPr>
          </a:p>
          <a:p>
            <a:pPr marL="457200" lvl="1" indent="0">
              <a:buNone/>
            </a:pPr>
            <a:endParaRPr lang="en-US" sz="2800" b="1" i="1" dirty="0">
              <a:solidFill>
                <a:srgbClr val="FFFF0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8781CE-B8A7-7540-B619-28D09909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BEAA2-2326-1F4D-9BCE-0FC3EC23B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5417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docker container attach with python" descr="docker container attach with python">
            <a:hlinkClick r:id="" action="ppaction://media"/>
            <a:extLst>
              <a:ext uri="{FF2B5EF4-FFF2-40B4-BE49-F238E27FC236}">
                <a16:creationId xmlns:a16="http://schemas.microsoft.com/office/drawing/2014/main" id="{0755A4B5-5320-F944-A9DC-49A0CB78DFB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4797" y="4763"/>
            <a:ext cx="11482405" cy="6853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047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82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D55DF-385E-9A4F-AB08-FEBC11990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Stop a Running Container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23FD9-ADE0-084E-A8CC-44CA0BA25A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List your Docker Containers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container ls -a</a:t>
            </a:r>
          </a:p>
          <a:p>
            <a:r>
              <a:rPr lang="en-US" dirty="0"/>
              <a:t>Stop your running container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container stop </a:t>
            </a:r>
            <a:r>
              <a:rPr lang="en-US" sz="2800" b="1" i="1" dirty="0" err="1">
                <a:solidFill>
                  <a:srgbClr val="FFFF00"/>
                </a:solidFill>
              </a:rPr>
              <a:t>my_cont</a:t>
            </a:r>
            <a:endParaRPr lang="en-US" sz="2800" b="1" i="1" dirty="0">
              <a:solidFill>
                <a:srgbClr val="FFFF00"/>
              </a:solidFill>
            </a:endParaRPr>
          </a:p>
          <a:p>
            <a:r>
              <a:rPr lang="en-US" dirty="0"/>
              <a:t>List your Docker Containers again, to observe the new container state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container ls -a</a:t>
            </a:r>
          </a:p>
          <a:p>
            <a:pPr marL="457200" lvl="1" indent="0">
              <a:buNone/>
            </a:pPr>
            <a:endParaRPr lang="en-US" sz="2800" b="1" i="1" dirty="0">
              <a:solidFill>
                <a:srgbClr val="FFFF00"/>
              </a:solidFill>
            </a:endParaRPr>
          </a:p>
          <a:p>
            <a:pPr marL="457200" lvl="1" indent="0">
              <a:buNone/>
            </a:pPr>
            <a:endParaRPr lang="en-US" sz="2800" b="1" i="1" dirty="0">
              <a:solidFill>
                <a:srgbClr val="FFFF0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8781CE-B8A7-7540-B619-28D09909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BEAA2-2326-1F4D-9BCE-0FC3EC23B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1973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docker container stop imv" descr="docker container stop imv">
            <a:hlinkClick r:id="" action="ppaction://media"/>
            <a:extLst>
              <a:ext uri="{FF2B5EF4-FFF2-40B4-BE49-F238E27FC236}">
                <a16:creationId xmlns:a16="http://schemas.microsoft.com/office/drawing/2014/main" id="{2F27E671-56DD-F84A-81E0-D45880B5B00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350" y="4763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425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69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D55DF-385E-9A4F-AB08-FEBC11990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 a Stopped Container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23FD9-ADE0-084E-A8CC-44CA0BA25A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List your Docker Containers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container ls -a</a:t>
            </a:r>
          </a:p>
          <a:p>
            <a:r>
              <a:rPr lang="en-US" dirty="0"/>
              <a:t>Start your running container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container start </a:t>
            </a:r>
            <a:r>
              <a:rPr lang="en-US" sz="2800" b="1" i="1" dirty="0" err="1">
                <a:solidFill>
                  <a:srgbClr val="FFFF00"/>
                </a:solidFill>
              </a:rPr>
              <a:t>my_cont</a:t>
            </a:r>
            <a:endParaRPr lang="en-US" sz="2800" b="1" i="1" dirty="0">
              <a:solidFill>
                <a:srgbClr val="FFFF00"/>
              </a:solidFill>
            </a:endParaRPr>
          </a:p>
          <a:p>
            <a:r>
              <a:rPr lang="en-US" dirty="0"/>
              <a:t>List your Docker Containers again, to observe the new container state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container ls -a</a:t>
            </a:r>
          </a:p>
          <a:p>
            <a:pPr marL="457200" lvl="1" indent="0">
              <a:buNone/>
            </a:pPr>
            <a:endParaRPr lang="en-US" sz="2800" b="1" i="1" dirty="0">
              <a:solidFill>
                <a:srgbClr val="FFFF00"/>
              </a:solidFill>
            </a:endParaRPr>
          </a:p>
          <a:p>
            <a:pPr marL="457200" lvl="1" indent="0">
              <a:buNone/>
            </a:pPr>
            <a:endParaRPr lang="en-US" sz="2800" b="1" i="1" dirty="0">
              <a:solidFill>
                <a:srgbClr val="FFFF0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8781CE-B8A7-7540-B619-28D09909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BEAA2-2326-1F4D-9BCE-0FC3EC23B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874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docker container start" descr="docker container start">
            <a:hlinkClick r:id="" action="ppaction://media"/>
            <a:extLst>
              <a:ext uri="{FF2B5EF4-FFF2-40B4-BE49-F238E27FC236}">
                <a16:creationId xmlns:a16="http://schemas.microsoft.com/office/drawing/2014/main" id="{67B571E1-E906-344F-B972-AFF3AB6B3D1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6127" y="6350"/>
            <a:ext cx="11479746" cy="685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234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13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D55DF-385E-9A4F-AB08-FEBC11990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Remove a Container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23FD9-ADE0-084E-A8CC-44CA0BA25A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List your Docker Containers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container ls -a</a:t>
            </a:r>
          </a:p>
          <a:p>
            <a:r>
              <a:rPr lang="en-US" dirty="0"/>
              <a:t>Stop your running container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container stop </a:t>
            </a:r>
            <a:r>
              <a:rPr lang="en-US" sz="2800" b="1" i="1" dirty="0" err="1">
                <a:solidFill>
                  <a:srgbClr val="FFFF00"/>
                </a:solidFill>
              </a:rPr>
              <a:t>my_cont</a:t>
            </a:r>
            <a:endParaRPr lang="en-US" sz="2800" b="1" i="1" dirty="0">
              <a:solidFill>
                <a:srgbClr val="FFFF00"/>
              </a:solidFill>
            </a:endParaRPr>
          </a:p>
          <a:p>
            <a:r>
              <a:rPr lang="en-US" dirty="0"/>
              <a:t>Remove your stopped container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container rm </a:t>
            </a:r>
            <a:r>
              <a:rPr lang="en-US" sz="2800" b="1" i="1" dirty="0" err="1">
                <a:solidFill>
                  <a:srgbClr val="FFFF00"/>
                </a:solidFill>
              </a:rPr>
              <a:t>my_cont</a:t>
            </a:r>
            <a:endParaRPr lang="en-US" sz="2800" b="1" i="1" dirty="0">
              <a:solidFill>
                <a:srgbClr val="FFFF00"/>
              </a:solidFill>
            </a:endParaRPr>
          </a:p>
          <a:p>
            <a:r>
              <a:rPr lang="en-US" dirty="0"/>
              <a:t>List your Docker Containers again, to see the result of the removal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container ls -a</a:t>
            </a:r>
          </a:p>
          <a:p>
            <a:pPr marL="457200" lvl="1" indent="0">
              <a:buNone/>
            </a:pPr>
            <a:endParaRPr lang="en-US" sz="2800" b="1" i="1" dirty="0">
              <a:solidFill>
                <a:srgbClr val="FFFF00"/>
              </a:solidFill>
            </a:endParaRPr>
          </a:p>
          <a:p>
            <a:pPr marL="457200" lvl="1" indent="0">
              <a:buNone/>
            </a:pPr>
            <a:endParaRPr lang="en-US" sz="2800" b="1" i="1" dirty="0">
              <a:solidFill>
                <a:srgbClr val="FFFF00"/>
              </a:solidFill>
            </a:endParaRPr>
          </a:p>
          <a:p>
            <a:pPr marL="457200" lvl="1" indent="0">
              <a:buNone/>
            </a:pPr>
            <a:endParaRPr lang="en-US" sz="2800" b="1" i="1" dirty="0">
              <a:solidFill>
                <a:srgbClr val="FFFF00"/>
              </a:solidFill>
            </a:endParaRPr>
          </a:p>
          <a:p>
            <a:pPr marL="457200" lvl="1" indent="0">
              <a:buNone/>
            </a:pPr>
            <a:endParaRPr lang="en-US" sz="2800" b="1" i="1" dirty="0">
              <a:solidFill>
                <a:srgbClr val="FFFF0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8781CE-B8A7-7540-B619-28D09909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BEAA2-2326-1F4D-9BCE-0FC3EC23B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4546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docker container rm imv" descr="docker container rm imv">
            <a:hlinkClick r:id="" action="ppaction://media"/>
            <a:extLst>
              <a:ext uri="{FF2B5EF4-FFF2-40B4-BE49-F238E27FC236}">
                <a16:creationId xmlns:a16="http://schemas.microsoft.com/office/drawing/2014/main" id="{B4107024-18CC-DA4E-8D01-C5B2FF2DB4A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938" y="7938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522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02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D55DF-385E-9A4F-AB08-FEBC11990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365125"/>
            <a:ext cx="11620500" cy="1325563"/>
          </a:xfrm>
        </p:spPr>
        <p:txBody>
          <a:bodyPr/>
          <a:lstStyle/>
          <a:p>
            <a:r>
              <a:rPr lang="en-US" dirty="0"/>
              <a:t>Create a Docker Container With a Mapped Volume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23FD9-ADE0-084E-A8CC-44CA0BA25A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000014" cy="4667251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Create a new directory and file on your host computer</a:t>
            </a:r>
          </a:p>
          <a:p>
            <a:pPr marL="457200" lvl="1" indent="0">
              <a:buNone/>
            </a:pPr>
            <a:r>
              <a:rPr lang="en-US" sz="2800" b="1" i="1" dirty="0" err="1">
                <a:solidFill>
                  <a:srgbClr val="FFFF00"/>
                </a:solidFill>
              </a:rPr>
              <a:t>mkdir</a:t>
            </a:r>
            <a:r>
              <a:rPr lang="en-US" sz="2800" b="1" i="1" dirty="0">
                <a:solidFill>
                  <a:srgbClr val="FFFF00"/>
                </a:solidFill>
              </a:rPr>
              <a:t> </a:t>
            </a:r>
            <a:r>
              <a:rPr lang="en-US" sz="2800" b="1" i="1" dirty="0" err="1">
                <a:solidFill>
                  <a:srgbClr val="FFFF00"/>
                </a:solidFill>
              </a:rPr>
              <a:t>my_dir</a:t>
            </a:r>
            <a:endParaRPr lang="en-US" sz="2800" b="1" i="1" dirty="0">
              <a:solidFill>
                <a:srgbClr val="FFFF00"/>
              </a:solidFill>
            </a:endParaRP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cd </a:t>
            </a:r>
            <a:r>
              <a:rPr lang="en-US" sz="2800" b="1" i="1" dirty="0" err="1">
                <a:solidFill>
                  <a:srgbClr val="FFFF00"/>
                </a:solidFill>
              </a:rPr>
              <a:t>my_dir</a:t>
            </a:r>
            <a:endParaRPr lang="en-US" dirty="0"/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vi </a:t>
            </a:r>
            <a:r>
              <a:rPr lang="en-US" sz="2800" b="1" i="1" dirty="0" err="1">
                <a:solidFill>
                  <a:srgbClr val="FFFF00"/>
                </a:solidFill>
              </a:rPr>
              <a:t>my_file</a:t>
            </a:r>
            <a:endParaRPr lang="en-US" sz="2800" b="1" i="1" dirty="0">
              <a:solidFill>
                <a:srgbClr val="FFFF00"/>
              </a:solidFill>
            </a:endParaRPr>
          </a:p>
          <a:p>
            <a:pPr marL="914400" lvl="2" indent="0">
              <a:buNone/>
            </a:pPr>
            <a:r>
              <a:rPr lang="en-US" sz="2400" b="1" i="1" dirty="0"/>
              <a:t>Press </a:t>
            </a:r>
            <a:r>
              <a:rPr lang="en-US" sz="2400" b="1" i="1" dirty="0" err="1">
                <a:solidFill>
                  <a:srgbClr val="FFFF00"/>
                </a:solidFill>
              </a:rPr>
              <a:t>i</a:t>
            </a:r>
            <a:r>
              <a:rPr lang="en-US" sz="2400" b="1" i="1" dirty="0">
                <a:solidFill>
                  <a:srgbClr val="FFFF00"/>
                </a:solidFill>
              </a:rPr>
              <a:t> </a:t>
            </a:r>
            <a:r>
              <a:rPr lang="en-US" sz="2400" b="1" i="1" dirty="0"/>
              <a:t>to insert text,</a:t>
            </a:r>
            <a:r>
              <a:rPr lang="en-US" sz="2400" b="1" i="1" dirty="0">
                <a:solidFill>
                  <a:srgbClr val="FFFF00"/>
                </a:solidFill>
              </a:rPr>
              <a:t> type some text</a:t>
            </a:r>
            <a:r>
              <a:rPr lang="en-US" sz="2400" b="1" i="1" dirty="0"/>
              <a:t>, press </a:t>
            </a:r>
            <a:r>
              <a:rPr lang="en-US" sz="2400" b="1" i="1" dirty="0">
                <a:solidFill>
                  <a:srgbClr val="FFFF00"/>
                </a:solidFill>
              </a:rPr>
              <a:t>escape</a:t>
            </a:r>
          </a:p>
          <a:p>
            <a:pPr marL="914400" lvl="2" indent="0">
              <a:buNone/>
            </a:pPr>
            <a:r>
              <a:rPr lang="en-US" sz="2400" b="1" i="1" dirty="0"/>
              <a:t>Type </a:t>
            </a:r>
            <a:r>
              <a:rPr lang="en-US" sz="2400" b="1" i="1" dirty="0">
                <a:solidFill>
                  <a:srgbClr val="FFFF00"/>
                </a:solidFill>
              </a:rPr>
              <a:t>:x</a:t>
            </a:r>
            <a:r>
              <a:rPr lang="en-US" sz="2400" b="1" i="1" dirty="0"/>
              <a:t> and press </a:t>
            </a:r>
            <a:r>
              <a:rPr lang="en-US" sz="2400" b="1" i="1" dirty="0">
                <a:solidFill>
                  <a:srgbClr val="FFFF00"/>
                </a:solidFill>
              </a:rPr>
              <a:t>Enter/Return</a:t>
            </a:r>
            <a:r>
              <a:rPr lang="en-US" sz="2400" b="1" i="1" dirty="0"/>
              <a:t> to save and exit</a:t>
            </a:r>
          </a:p>
          <a:p>
            <a:r>
              <a:rPr lang="en-US" dirty="0"/>
              <a:t>Use your Docker Image to create a Docker Container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container run -</a:t>
            </a:r>
            <a:r>
              <a:rPr lang="en-US" sz="2800" b="1" i="1" dirty="0" err="1">
                <a:solidFill>
                  <a:srgbClr val="FFFF00"/>
                </a:solidFill>
              </a:rPr>
              <a:t>itv</a:t>
            </a:r>
            <a:r>
              <a:rPr lang="en-US" sz="2800" b="1" i="1" dirty="0">
                <a:solidFill>
                  <a:srgbClr val="FFFF00"/>
                </a:solidFill>
              </a:rPr>
              <a:t> $PWD:/app/files --name </a:t>
            </a:r>
            <a:r>
              <a:rPr lang="en-US" sz="2800" b="1" i="1" dirty="0" err="1">
                <a:solidFill>
                  <a:srgbClr val="FFFF00"/>
                </a:solidFill>
              </a:rPr>
              <a:t>my_cont</a:t>
            </a:r>
            <a:r>
              <a:rPr lang="en-US" sz="2800" b="1" i="1" dirty="0">
                <a:solidFill>
                  <a:srgbClr val="FFFF00"/>
                </a:solidFill>
              </a:rPr>
              <a:t> </a:t>
            </a:r>
            <a:r>
              <a:rPr lang="en-US" sz="2800" b="1" i="1" dirty="0" err="1">
                <a:solidFill>
                  <a:srgbClr val="FFFF00"/>
                </a:solidFill>
              </a:rPr>
              <a:t>my_image</a:t>
            </a:r>
            <a:endParaRPr lang="en-US" sz="2800" b="1" i="1" dirty="0">
              <a:solidFill>
                <a:srgbClr val="FFFF00"/>
              </a:solidFill>
            </a:endParaRPr>
          </a:p>
          <a:p>
            <a:r>
              <a:rPr lang="en-US" dirty="0"/>
              <a:t>Observe the mapped volume in your Container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ls -l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cd files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cat </a:t>
            </a:r>
            <a:r>
              <a:rPr lang="en-US" sz="2800" b="1" i="1" dirty="0" err="1">
                <a:solidFill>
                  <a:srgbClr val="FFFF00"/>
                </a:solidFill>
              </a:rPr>
              <a:t>my_file</a:t>
            </a:r>
            <a:endParaRPr lang="en-US" sz="2800" b="1" i="1" dirty="0">
              <a:solidFill>
                <a:srgbClr val="FFFF00"/>
              </a:solidFill>
            </a:endParaRPr>
          </a:p>
          <a:p>
            <a:pPr marL="457200" lvl="1" indent="0">
              <a:buNone/>
            </a:pPr>
            <a:endParaRPr lang="en-US" sz="2800" b="1" i="1" dirty="0">
              <a:solidFill>
                <a:srgbClr val="FFFF00"/>
              </a:solidFill>
            </a:endParaRPr>
          </a:p>
          <a:p>
            <a:pPr marL="457200" lvl="1" indent="0">
              <a:buNone/>
            </a:pPr>
            <a:endParaRPr lang="en-US" sz="2800" b="1" i="1" dirty="0">
              <a:solidFill>
                <a:srgbClr val="FFFF0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8781CE-B8A7-7540-B619-28D09909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BEAA2-2326-1F4D-9BCE-0FC3EC23B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8815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CDD81-0790-8847-8EF8-0507F1237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Container?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A91B50-5F60-9041-8D64-7DFFA2C445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7778" y="1825625"/>
            <a:ext cx="11676444" cy="229496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i="1" dirty="0"/>
              <a:t>“</a:t>
            </a:r>
            <a:r>
              <a:rPr lang="en-US" b="1" i="1" dirty="0">
                <a:solidFill>
                  <a:srgbClr val="FFFF00"/>
                </a:solidFill>
              </a:rPr>
              <a:t>OS-level virtualization</a:t>
            </a:r>
            <a:r>
              <a:rPr lang="en-US" b="1" i="1" dirty="0"/>
              <a:t> </a:t>
            </a:r>
            <a:r>
              <a:rPr lang="en-US" i="1" dirty="0"/>
              <a:t>refers to an operating system paradigm in which the kernel allows the existence of </a:t>
            </a:r>
            <a:r>
              <a:rPr lang="en-US" b="1" i="1" dirty="0">
                <a:solidFill>
                  <a:srgbClr val="FFFF00"/>
                </a:solidFill>
              </a:rPr>
              <a:t>multiple isolated user space instances called </a:t>
            </a:r>
            <a:r>
              <a:rPr lang="en-US" b="1" i="1" dirty="0" err="1">
                <a:solidFill>
                  <a:srgbClr val="FFFF00"/>
                </a:solidFill>
              </a:rPr>
              <a:t>containers</a:t>
            </a:r>
            <a:r>
              <a:rPr lang="en-US" i="1" dirty="0" err="1"/>
              <a:t>programs</a:t>
            </a:r>
            <a:r>
              <a:rPr lang="en-US" i="1" dirty="0"/>
              <a:t> inside of containers can only see contents and devices assigned to the container.”</a:t>
            </a:r>
          </a:p>
          <a:p>
            <a:pPr marL="0" indent="0" algn="ctr">
              <a:buNone/>
            </a:pPr>
            <a:r>
              <a:rPr lang="en-US" dirty="0">
                <a:hlinkClick r:id="rId3"/>
              </a:rPr>
              <a:t>https://en.wikipedia.org/wiki/OS-level_virtualization</a:t>
            </a:r>
            <a:endParaRPr lang="en-US" dirty="0"/>
          </a:p>
          <a:p>
            <a:pPr marL="0" indent="0" algn="ctr">
              <a:buNone/>
            </a:pP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F9AF956-0095-7E4B-8A59-0DBC7A3A6961}"/>
              </a:ext>
            </a:extLst>
          </p:cNvPr>
          <p:cNvSpPr txBox="1">
            <a:spLocks/>
          </p:cNvSpPr>
          <p:nvPr/>
        </p:nvSpPr>
        <p:spPr>
          <a:xfrm>
            <a:off x="363880" y="4849792"/>
            <a:ext cx="11676444" cy="6134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Confused? Let’s compare virtual machines and containers…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19A6E8-5AFA-2E46-8A8A-4FC9C00F43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CE8051-69FB-854E-9C7A-A8C2F72854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9093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docker container run -v" descr="docker container run -v">
            <a:hlinkClick r:id="" action="ppaction://media"/>
            <a:extLst>
              <a:ext uri="{FF2B5EF4-FFF2-40B4-BE49-F238E27FC236}">
                <a16:creationId xmlns:a16="http://schemas.microsoft.com/office/drawing/2014/main" id="{118253A0-0F58-8346-9069-24EF3FD5556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6127" y="6350"/>
            <a:ext cx="11479746" cy="685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538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332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D6E4C-FC36-3E4C-9387-96DD20072D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14013"/>
            <a:ext cx="9144000" cy="2387600"/>
          </a:xfrm>
        </p:spPr>
        <p:txBody>
          <a:bodyPr/>
          <a:lstStyle/>
          <a:p>
            <a:r>
              <a:rPr lang="en-US" dirty="0"/>
              <a:t>Part V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51A0DE-9D64-5A48-94B5-5B4E427098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393688"/>
            <a:ext cx="9144000" cy="1655762"/>
          </a:xfrm>
        </p:spPr>
        <p:txBody>
          <a:bodyPr/>
          <a:lstStyle/>
          <a:p>
            <a:r>
              <a:rPr lang="en-US" dirty="0"/>
              <a:t>Docker Quick Hits</a:t>
            </a:r>
          </a:p>
        </p:txBody>
      </p:sp>
    </p:spTree>
    <p:extLst>
      <p:ext uri="{BB962C8B-B14F-4D97-AF65-F5344CB8AC3E}">
        <p14:creationId xmlns:p14="http://schemas.microsoft.com/office/powerpoint/2010/main" val="4074034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D55DF-385E-9A4F-AB08-FEBC11990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Quick Hit 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23FD9-ADE0-084E-A8CC-44CA0BA25A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Docker Exec</a:t>
            </a:r>
          </a:p>
          <a:p>
            <a:r>
              <a:rPr lang="en-US" dirty="0"/>
              <a:t>Docker Networks</a:t>
            </a:r>
          </a:p>
          <a:p>
            <a:r>
              <a:rPr lang="en-US" dirty="0"/>
              <a:t>Docker Compose</a:t>
            </a:r>
          </a:p>
          <a:p>
            <a:r>
              <a:rPr lang="en-US" dirty="0"/>
              <a:t>Cleaning Up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8781CE-B8A7-7540-B619-28D09909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BEAA2-2326-1F4D-9BCE-0FC3EC23B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764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D55DF-385E-9A4F-AB08-FEBC11990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Exec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23FD9-ADE0-084E-A8CC-44CA0BA25A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Run Container shell commands from the </a:t>
            </a:r>
            <a:r>
              <a:rPr lang="en-US" dirty="0">
                <a:solidFill>
                  <a:srgbClr val="FFFF00"/>
                </a:solidFill>
              </a:rPr>
              <a:t>Docker Host terminal</a:t>
            </a:r>
          </a:p>
          <a:p>
            <a:r>
              <a:rPr lang="en-US" dirty="0"/>
              <a:t>Allows interaction with Containers without first attaching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exec [FLAGS] </a:t>
            </a:r>
            <a:r>
              <a:rPr lang="en-US" sz="2800" b="1" i="1" dirty="0" err="1">
                <a:solidFill>
                  <a:srgbClr val="FFFF00"/>
                </a:solidFill>
              </a:rPr>
              <a:t>container_name</a:t>
            </a:r>
            <a:r>
              <a:rPr lang="en-US" sz="2800" b="1" i="1" dirty="0">
                <a:solidFill>
                  <a:srgbClr val="FFFF00"/>
                </a:solidFill>
              </a:rPr>
              <a:t> command</a:t>
            </a:r>
            <a:endParaRPr lang="en-US" sz="2800" dirty="0"/>
          </a:p>
          <a:p>
            <a:pPr marL="914400" lvl="2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exec -it </a:t>
            </a:r>
            <a:r>
              <a:rPr lang="en-US" sz="2800" b="1" i="1" dirty="0" err="1">
                <a:solidFill>
                  <a:srgbClr val="FFFF00"/>
                </a:solidFill>
              </a:rPr>
              <a:t>my_cont</a:t>
            </a:r>
            <a:r>
              <a:rPr lang="en-US" sz="2800" b="1" i="1" dirty="0">
                <a:solidFill>
                  <a:srgbClr val="FFFF00"/>
                </a:solidFill>
              </a:rPr>
              <a:t> </a:t>
            </a:r>
            <a:r>
              <a:rPr lang="en-US" sz="2800" b="1" i="1" dirty="0" err="1">
                <a:solidFill>
                  <a:srgbClr val="FFFF00"/>
                </a:solidFill>
              </a:rPr>
              <a:t>pwd</a:t>
            </a:r>
            <a:endParaRPr lang="en-US" sz="2800" b="1" i="1" dirty="0">
              <a:solidFill>
                <a:srgbClr val="FFFF00"/>
              </a:solidFill>
            </a:endParaRPr>
          </a:p>
          <a:p>
            <a:pPr marL="914400" lvl="2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exec -it </a:t>
            </a:r>
            <a:r>
              <a:rPr lang="en-US" sz="2800" b="1" i="1" dirty="0" err="1">
                <a:solidFill>
                  <a:srgbClr val="FFFF00"/>
                </a:solidFill>
              </a:rPr>
              <a:t>my_cont</a:t>
            </a:r>
            <a:r>
              <a:rPr lang="en-US" sz="2800" b="1" i="1" dirty="0">
                <a:solidFill>
                  <a:srgbClr val="FFFF00"/>
                </a:solidFill>
              </a:rPr>
              <a:t> ls -la</a:t>
            </a:r>
          </a:p>
          <a:p>
            <a:pPr marL="914400" lvl="2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exec -it </a:t>
            </a:r>
            <a:r>
              <a:rPr lang="en-US" sz="2800" b="1" i="1" dirty="0" err="1">
                <a:solidFill>
                  <a:srgbClr val="FFFF00"/>
                </a:solidFill>
              </a:rPr>
              <a:t>my_cont</a:t>
            </a:r>
            <a:r>
              <a:rPr lang="en-US" sz="2800" b="1" i="1" dirty="0">
                <a:solidFill>
                  <a:srgbClr val="FFFF00"/>
                </a:solidFill>
              </a:rPr>
              <a:t> </a:t>
            </a:r>
            <a:r>
              <a:rPr lang="en-US" sz="2800" b="1" i="1" dirty="0" err="1">
                <a:solidFill>
                  <a:srgbClr val="FFFF00"/>
                </a:solidFill>
              </a:rPr>
              <a:t>sh</a:t>
            </a:r>
            <a:r>
              <a:rPr lang="en-US" sz="2800" b="1" i="1" dirty="0">
                <a:solidFill>
                  <a:srgbClr val="FFFF00"/>
                </a:solidFill>
              </a:rPr>
              <a:t> -c "cat /</a:t>
            </a:r>
            <a:r>
              <a:rPr lang="en-US" sz="2800" b="1" i="1" dirty="0" err="1">
                <a:solidFill>
                  <a:srgbClr val="FFFF00"/>
                </a:solidFill>
              </a:rPr>
              <a:t>etc</a:t>
            </a:r>
            <a:r>
              <a:rPr lang="en-US" sz="2800" b="1" i="1" dirty="0">
                <a:solidFill>
                  <a:srgbClr val="FFFF00"/>
                </a:solidFill>
              </a:rPr>
              <a:t>/*-release"</a:t>
            </a:r>
          </a:p>
          <a:p>
            <a:pPr marL="914400" lvl="2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exec -it </a:t>
            </a:r>
            <a:r>
              <a:rPr lang="en-US" sz="2800" b="1" i="1" dirty="0" err="1">
                <a:solidFill>
                  <a:srgbClr val="FFFF00"/>
                </a:solidFill>
              </a:rPr>
              <a:t>my_cont</a:t>
            </a:r>
            <a:r>
              <a:rPr lang="en-US" sz="2800" b="1" i="1" dirty="0">
                <a:solidFill>
                  <a:srgbClr val="FFFF00"/>
                </a:solidFill>
              </a:rPr>
              <a:t> python </a:t>
            </a:r>
            <a:r>
              <a:rPr lang="en-US" sz="2800" b="1" i="1" dirty="0" err="1">
                <a:solidFill>
                  <a:srgbClr val="FFFF00"/>
                </a:solidFill>
              </a:rPr>
              <a:t>my_script.py</a:t>
            </a:r>
            <a:endParaRPr lang="en-US" sz="2800" b="1" i="1" dirty="0">
              <a:solidFill>
                <a:srgbClr val="FFFF00"/>
              </a:solidFill>
            </a:endParaRPr>
          </a:p>
          <a:p>
            <a:pPr marL="457200" lvl="1" indent="0">
              <a:buNone/>
            </a:pPr>
            <a:endParaRPr lang="en-US" sz="2800" b="1" i="1" dirty="0">
              <a:solidFill>
                <a:srgbClr val="FFFF00"/>
              </a:solidFill>
            </a:endParaRPr>
          </a:p>
          <a:p>
            <a:pPr marL="457200" lvl="1" indent="0">
              <a:buNone/>
            </a:pPr>
            <a:endParaRPr lang="en-US" sz="2800" b="1" i="1" dirty="0">
              <a:solidFill>
                <a:srgbClr val="FFFF0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8781CE-B8A7-7540-B619-28D09909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BEAA2-2326-1F4D-9BCE-0FC3EC23B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3158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docker exec" descr="docker exec">
            <a:hlinkClick r:id="" action="ppaction://media"/>
            <a:extLst>
              <a:ext uri="{FF2B5EF4-FFF2-40B4-BE49-F238E27FC236}">
                <a16:creationId xmlns:a16="http://schemas.microsoft.com/office/drawing/2014/main" id="{69BFFC1B-75E5-FC4A-B434-395EEE1C024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2138" y="1588"/>
            <a:ext cx="11487724" cy="6856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801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213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D55DF-385E-9A4F-AB08-FEBC11990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23FD9-ADE0-084E-A8CC-44CA0BA25A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353800" cy="4783520"/>
          </a:xfrm>
        </p:spPr>
        <p:txBody>
          <a:bodyPr>
            <a:normAutofit/>
          </a:bodyPr>
          <a:lstStyle/>
          <a:p>
            <a:r>
              <a:rPr lang="en-US" dirty="0"/>
              <a:t>Enable communication between </a:t>
            </a:r>
            <a:r>
              <a:rPr lang="en-US" dirty="0">
                <a:solidFill>
                  <a:srgbClr val="FFFF00"/>
                </a:solidFill>
              </a:rPr>
              <a:t>multiple</a:t>
            </a:r>
            <a:r>
              <a:rPr lang="en-US" dirty="0"/>
              <a:t> Docker Containers</a:t>
            </a:r>
          </a:p>
          <a:p>
            <a:r>
              <a:rPr lang="en-US" dirty="0"/>
              <a:t>Isolate Docker </a:t>
            </a:r>
            <a:r>
              <a:rPr lang="en-US" dirty="0">
                <a:solidFill>
                  <a:srgbClr val="FFFF00"/>
                </a:solidFill>
              </a:rPr>
              <a:t>applications</a:t>
            </a:r>
            <a:r>
              <a:rPr lang="en-US" dirty="0"/>
              <a:t> to their own networks</a:t>
            </a:r>
          </a:p>
          <a:p>
            <a:r>
              <a:rPr lang="en-US" dirty="0"/>
              <a:t>Use </a:t>
            </a:r>
            <a:r>
              <a:rPr lang="en-US" dirty="0">
                <a:solidFill>
                  <a:srgbClr val="FFFF00"/>
                </a:solidFill>
              </a:rPr>
              <a:t>automatic DNS</a:t>
            </a:r>
            <a:r>
              <a:rPr lang="en-US" dirty="0"/>
              <a:t> to simplify Container connectivity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8781CE-B8A7-7540-B619-28D09909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BEAA2-2326-1F4D-9BCE-0FC3EC23B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502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D55DF-385E-9A4F-AB08-FEBC11990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 a Docker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23FD9-ADE0-084E-A8CC-44CA0BA25A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353800" cy="4783520"/>
          </a:xfrm>
        </p:spPr>
        <p:txBody>
          <a:bodyPr>
            <a:normAutofit/>
          </a:bodyPr>
          <a:lstStyle/>
          <a:p>
            <a:r>
              <a:rPr lang="en-US" dirty="0"/>
              <a:t>Create a Docker Network and connect two Containers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network list</a:t>
            </a:r>
            <a:endParaRPr lang="en-US" sz="2800" dirty="0"/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network inspect bridge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network create --driver bridge </a:t>
            </a:r>
            <a:r>
              <a:rPr lang="en-US" sz="2800" b="1" i="1" dirty="0" err="1">
                <a:solidFill>
                  <a:srgbClr val="FF0000"/>
                </a:solidFill>
              </a:rPr>
              <a:t>my_net</a:t>
            </a:r>
            <a:endParaRPr lang="en-US" sz="2800" b="1" i="1" dirty="0">
              <a:solidFill>
                <a:srgbClr val="FF0000"/>
              </a:solidFill>
            </a:endParaRP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network list</a:t>
            </a:r>
            <a:endParaRPr lang="en-US" sz="2800" dirty="0"/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network inspect </a:t>
            </a:r>
            <a:r>
              <a:rPr lang="en-US" sz="2800" b="1" i="1" dirty="0" err="1">
                <a:solidFill>
                  <a:srgbClr val="FF0000"/>
                </a:solidFill>
              </a:rPr>
              <a:t>my_net</a:t>
            </a:r>
            <a:endParaRPr lang="en-US" sz="2800" b="1" i="1" dirty="0">
              <a:solidFill>
                <a:srgbClr val="FFFF00"/>
              </a:solidFill>
            </a:endParaRP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container run -</a:t>
            </a:r>
            <a:r>
              <a:rPr lang="en-US" sz="2800" b="1" i="1" dirty="0" err="1">
                <a:solidFill>
                  <a:srgbClr val="FFFF00"/>
                </a:solidFill>
              </a:rPr>
              <a:t>itd</a:t>
            </a:r>
            <a:r>
              <a:rPr lang="en-US" sz="2800" b="1" i="1" dirty="0">
                <a:solidFill>
                  <a:srgbClr val="FFFF00"/>
                </a:solidFill>
              </a:rPr>
              <a:t> </a:t>
            </a:r>
            <a:r>
              <a:rPr lang="en-US" sz="2800" b="1" i="1" dirty="0">
                <a:solidFill>
                  <a:srgbClr val="FF0000"/>
                </a:solidFill>
              </a:rPr>
              <a:t>--net </a:t>
            </a:r>
            <a:r>
              <a:rPr lang="en-US" sz="2800" b="1" i="1" dirty="0" err="1">
                <a:solidFill>
                  <a:srgbClr val="FF0000"/>
                </a:solidFill>
              </a:rPr>
              <a:t>my_net</a:t>
            </a:r>
            <a:r>
              <a:rPr lang="en-US" sz="2800" b="1" i="1" dirty="0">
                <a:solidFill>
                  <a:srgbClr val="FF0000"/>
                </a:solidFill>
              </a:rPr>
              <a:t> </a:t>
            </a:r>
            <a:r>
              <a:rPr lang="en-US" sz="2800" b="1" i="1" dirty="0">
                <a:solidFill>
                  <a:srgbClr val="FFFF00"/>
                </a:solidFill>
              </a:rPr>
              <a:t>--name </a:t>
            </a:r>
            <a:r>
              <a:rPr lang="en-US" sz="2800" b="1" i="1" dirty="0">
                <a:solidFill>
                  <a:srgbClr val="FF0000"/>
                </a:solidFill>
              </a:rPr>
              <a:t>my_cont1</a:t>
            </a:r>
            <a:r>
              <a:rPr lang="en-US" sz="2800" b="1" i="1" dirty="0">
                <a:solidFill>
                  <a:srgbClr val="FFFF00"/>
                </a:solidFill>
              </a:rPr>
              <a:t> </a:t>
            </a:r>
            <a:r>
              <a:rPr lang="en-US" sz="2800" b="1" i="1" dirty="0" err="1">
                <a:solidFill>
                  <a:srgbClr val="FFFF00"/>
                </a:solidFill>
              </a:rPr>
              <a:t>my_image</a:t>
            </a:r>
            <a:endParaRPr lang="en-US" sz="2800" b="1" i="1" dirty="0">
              <a:solidFill>
                <a:srgbClr val="FFFF00"/>
              </a:solidFill>
            </a:endParaRP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container run -</a:t>
            </a:r>
            <a:r>
              <a:rPr lang="en-US" sz="2800" b="1" i="1" dirty="0" err="1">
                <a:solidFill>
                  <a:srgbClr val="FFFF00"/>
                </a:solidFill>
              </a:rPr>
              <a:t>itd</a:t>
            </a:r>
            <a:r>
              <a:rPr lang="en-US" sz="2800" b="1" i="1" dirty="0">
                <a:solidFill>
                  <a:srgbClr val="FFFF00"/>
                </a:solidFill>
              </a:rPr>
              <a:t> </a:t>
            </a:r>
            <a:r>
              <a:rPr lang="en-US" sz="2800" b="1" i="1" dirty="0">
                <a:solidFill>
                  <a:srgbClr val="FF0000"/>
                </a:solidFill>
              </a:rPr>
              <a:t>--network </a:t>
            </a:r>
            <a:r>
              <a:rPr lang="en-US" sz="2800" b="1" i="1" dirty="0" err="1">
                <a:solidFill>
                  <a:srgbClr val="FF0000"/>
                </a:solidFill>
              </a:rPr>
              <a:t>my_net</a:t>
            </a:r>
            <a:r>
              <a:rPr lang="en-US" sz="2800" b="1" i="1" dirty="0">
                <a:solidFill>
                  <a:srgbClr val="FFFF00"/>
                </a:solidFill>
              </a:rPr>
              <a:t> --name </a:t>
            </a:r>
            <a:r>
              <a:rPr lang="en-US" sz="2800" b="1" i="1" dirty="0">
                <a:solidFill>
                  <a:srgbClr val="FF0000"/>
                </a:solidFill>
              </a:rPr>
              <a:t>my_cont2</a:t>
            </a:r>
            <a:r>
              <a:rPr lang="en-US" sz="2800" b="1" i="1" dirty="0">
                <a:solidFill>
                  <a:srgbClr val="FFFF00"/>
                </a:solidFill>
              </a:rPr>
              <a:t> </a:t>
            </a:r>
            <a:r>
              <a:rPr lang="en-US" sz="2800" b="1" i="1" dirty="0" err="1">
                <a:solidFill>
                  <a:srgbClr val="FFFF00"/>
                </a:solidFill>
              </a:rPr>
              <a:t>my_image</a:t>
            </a:r>
            <a:endParaRPr lang="en-US" sz="2800" b="1" i="1" dirty="0">
              <a:solidFill>
                <a:srgbClr val="FFFF0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8781CE-B8A7-7540-B619-28D09909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BEAA2-2326-1F4D-9BCE-0FC3EC23B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861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D55DF-385E-9A4F-AB08-FEBC11990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 a Docker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23FD9-ADE0-084E-A8CC-44CA0BA25A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353800" cy="4783520"/>
          </a:xfrm>
        </p:spPr>
        <p:txBody>
          <a:bodyPr>
            <a:normAutofit/>
          </a:bodyPr>
          <a:lstStyle/>
          <a:p>
            <a:r>
              <a:rPr lang="en-US" dirty="0"/>
              <a:t>Validate Docker Network connectivity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container ls -a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exec -it  my_cont1 ifconfig eth0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exec -it  my_cont2 ifconfig eth0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exec -it  my_cont1 ping -c 4 my_cont2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exec -it  my_cont2 ping -c 4 my_cont1</a:t>
            </a:r>
            <a:endParaRPr lang="en-US" sz="28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8781CE-B8A7-7540-B619-28D09909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BEAA2-2326-1F4D-9BCE-0FC3EC23B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3826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docker network" descr="docker network">
            <a:hlinkClick r:id="" action="ppaction://media"/>
            <a:extLst>
              <a:ext uri="{FF2B5EF4-FFF2-40B4-BE49-F238E27FC236}">
                <a16:creationId xmlns:a16="http://schemas.microsoft.com/office/drawing/2014/main" id="{20396ED7-D5CD-514B-B3D1-6FD264FE72A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2138" y="1588"/>
            <a:ext cx="11487724" cy="6856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248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117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D55DF-385E-9A4F-AB08-FEBC11990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Compose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23FD9-ADE0-084E-A8CC-44CA0BA25A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904621" cy="4351338"/>
          </a:xfrm>
        </p:spPr>
        <p:txBody>
          <a:bodyPr/>
          <a:lstStyle/>
          <a:p>
            <a:r>
              <a:rPr lang="en-US" dirty="0"/>
              <a:t>Tool for building and running </a:t>
            </a:r>
            <a:r>
              <a:rPr lang="en-US" dirty="0">
                <a:solidFill>
                  <a:srgbClr val="FFFF00"/>
                </a:solidFill>
              </a:rPr>
              <a:t>multi-container</a:t>
            </a:r>
            <a:r>
              <a:rPr lang="en-US" dirty="0"/>
              <a:t> Docker </a:t>
            </a:r>
            <a:r>
              <a:rPr lang="en-US" dirty="0">
                <a:solidFill>
                  <a:srgbClr val="FFFF00"/>
                </a:solidFill>
              </a:rPr>
              <a:t>applications</a:t>
            </a:r>
          </a:p>
          <a:p>
            <a:r>
              <a:rPr lang="en-US" dirty="0"/>
              <a:t>Simple orchestration tool for Docker with </a:t>
            </a:r>
            <a:r>
              <a:rPr lang="en-US" dirty="0">
                <a:solidFill>
                  <a:srgbClr val="FFFF00"/>
                </a:solidFill>
              </a:rPr>
              <a:t>YAML</a:t>
            </a:r>
            <a:r>
              <a:rPr lang="en-US" dirty="0"/>
              <a:t> instructions</a:t>
            </a:r>
          </a:p>
          <a:p>
            <a:r>
              <a:rPr lang="en-US" dirty="0"/>
              <a:t>Single command to build/deploy or destroy multi-container applications</a:t>
            </a:r>
          </a:p>
          <a:p>
            <a:r>
              <a:rPr lang="en-US" dirty="0"/>
              <a:t>Frequently used with CI/CD pipelines</a:t>
            </a:r>
          </a:p>
          <a:p>
            <a:pPr lvl="1"/>
            <a:r>
              <a:rPr lang="en-US" dirty="0"/>
              <a:t>Deploy pre-configured test environments</a:t>
            </a:r>
          </a:p>
          <a:p>
            <a:pPr lvl="1"/>
            <a:r>
              <a:rPr lang="en-US" dirty="0"/>
              <a:t>Run tests</a:t>
            </a:r>
          </a:p>
          <a:p>
            <a:pPr lvl="1"/>
            <a:r>
              <a:rPr lang="en-US" dirty="0"/>
              <a:t>Destroy test environments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8781CE-B8A7-7540-B619-28D09909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World Wide Technology ©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BEAA2-2326-1F4D-9BCE-0FC3EC23B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5580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057D4-80F1-4846-BA92-900094AD8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Virtual Machines and Containers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7C7185-B68A-4548-A668-68CE9EF73BB5}"/>
              </a:ext>
            </a:extLst>
          </p:cNvPr>
          <p:cNvSpPr txBox="1">
            <a:spLocks/>
          </p:cNvSpPr>
          <p:nvPr/>
        </p:nvSpPr>
        <p:spPr>
          <a:xfrm>
            <a:off x="392455" y="1504944"/>
            <a:ext cx="5208245" cy="6134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Virtual Machines ≈ Houses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4BBE0C3-D803-E649-962D-9403B92FF06F}"/>
              </a:ext>
            </a:extLst>
          </p:cNvPr>
          <p:cNvSpPr txBox="1">
            <a:spLocks/>
          </p:cNvSpPr>
          <p:nvPr/>
        </p:nvSpPr>
        <p:spPr>
          <a:xfrm>
            <a:off x="6591302" y="1504943"/>
            <a:ext cx="5208245" cy="6134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Containers ≈ Apartments</a:t>
            </a:r>
          </a:p>
        </p:txBody>
      </p:sp>
      <p:pic>
        <p:nvPicPr>
          <p:cNvPr id="10" name="Picture 9" descr="A close up of a building&#10;&#10;Description automatically generated">
            <a:extLst>
              <a:ext uri="{FF2B5EF4-FFF2-40B4-BE49-F238E27FC236}">
                <a16:creationId xmlns:a16="http://schemas.microsoft.com/office/drawing/2014/main" id="{F215BF89-70CD-8A4A-89ED-B1D11806C7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7270" y="2014310"/>
            <a:ext cx="1856308" cy="1967817"/>
          </a:xfrm>
          <a:prstGeom prst="rect">
            <a:avLst/>
          </a:prstGeom>
        </p:spPr>
      </p:pic>
      <p:pic>
        <p:nvPicPr>
          <p:cNvPr id="18" name="Picture 17" descr="A picture containing sitting, table, wooden, clock&#10;&#10;Description automatically generated">
            <a:extLst>
              <a:ext uri="{FF2B5EF4-FFF2-40B4-BE49-F238E27FC236}">
                <a16:creationId xmlns:a16="http://schemas.microsoft.com/office/drawing/2014/main" id="{AEE85A69-302A-B044-A972-A4E38A7B8F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377" y="2204127"/>
            <a:ext cx="5486400" cy="1778000"/>
          </a:xfrm>
          <a:prstGeom prst="rect">
            <a:avLst/>
          </a:prstGeom>
        </p:spPr>
      </p:pic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50EC9849-F241-664B-B3D8-A17D7EE0537D}"/>
              </a:ext>
            </a:extLst>
          </p:cNvPr>
          <p:cNvSpPr txBox="1">
            <a:spLocks/>
          </p:cNvSpPr>
          <p:nvPr/>
        </p:nvSpPr>
        <p:spPr>
          <a:xfrm>
            <a:off x="253377" y="4067851"/>
            <a:ext cx="5625477" cy="236151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Fully self-contained</a:t>
            </a:r>
          </a:p>
          <a:p>
            <a:r>
              <a:rPr lang="en-US" dirty="0"/>
              <a:t>Safeguarded from unwanted guests</a:t>
            </a:r>
          </a:p>
          <a:p>
            <a:r>
              <a:rPr lang="en-US" dirty="0"/>
              <a:t>Dedicated utilities</a:t>
            </a:r>
          </a:p>
          <a:p>
            <a:r>
              <a:rPr lang="en-US" dirty="0"/>
              <a:t>Dedicated rooms – kitchen, dining room, family room, living room, etc.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451194CE-7B1B-2045-B8F9-382532E1DEEB}"/>
              </a:ext>
            </a:extLst>
          </p:cNvPr>
          <p:cNvSpPr txBox="1">
            <a:spLocks/>
          </p:cNvSpPr>
          <p:nvPr/>
        </p:nvSpPr>
        <p:spPr>
          <a:xfrm>
            <a:off x="6313148" y="4059008"/>
            <a:ext cx="5625475" cy="236151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Isolated living spaces</a:t>
            </a:r>
          </a:p>
          <a:p>
            <a:r>
              <a:rPr lang="en-US" dirty="0"/>
              <a:t>Safeguarded from unwanted guests</a:t>
            </a:r>
          </a:p>
          <a:p>
            <a:r>
              <a:rPr lang="en-US" dirty="0"/>
              <a:t>Shared utilities</a:t>
            </a:r>
          </a:p>
          <a:p>
            <a:r>
              <a:rPr lang="en-US" dirty="0"/>
              <a:t>Shared rooms – kitchen/dining room, family/living room etc.)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D0790-2BCC-F344-9FE2-AECE8DE0C4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D67BFD-AFDA-6D45-8A3A-556433E1F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D85E4D3-6982-7B4D-B8B4-E925DEF63B78}"/>
              </a:ext>
            </a:extLst>
          </p:cNvPr>
          <p:cNvSpPr/>
          <p:nvPr/>
        </p:nvSpPr>
        <p:spPr>
          <a:xfrm>
            <a:off x="1022993" y="2127902"/>
            <a:ext cx="10195287" cy="178250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>
                <a:solidFill>
                  <a:srgbClr val="FFFF00"/>
                </a:solidFill>
              </a:rPr>
              <a:t>If all you need is an apartment,</a:t>
            </a:r>
          </a:p>
          <a:p>
            <a:pPr algn="ctr"/>
            <a:r>
              <a:rPr lang="en-US" sz="5400" dirty="0">
                <a:solidFill>
                  <a:srgbClr val="FFFF00"/>
                </a:solidFill>
              </a:rPr>
              <a:t>why buy a house?</a:t>
            </a:r>
          </a:p>
        </p:txBody>
      </p:sp>
    </p:spTree>
    <p:extLst>
      <p:ext uri="{BB962C8B-B14F-4D97-AF65-F5344CB8AC3E}">
        <p14:creationId xmlns:p14="http://schemas.microsoft.com/office/powerpoint/2010/main" val="2924629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9" grpId="0" build="p"/>
      <p:bldP spid="20" grpId="0" build="p"/>
      <p:bldP spid="11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screenshot of a cell phone&#10;&#10;Description automatically generated">
            <a:extLst>
              <a:ext uri="{FF2B5EF4-FFF2-40B4-BE49-F238E27FC236}">
                <a16:creationId xmlns:a16="http://schemas.microsoft.com/office/drawing/2014/main" id="{EC36ED8B-1033-8746-93E4-2F41216379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1" y="1891730"/>
            <a:ext cx="5130800" cy="43942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C0D55DF-385E-9A4F-AB08-FEBC11990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</a:t>
            </a:r>
            <a:r>
              <a:rPr lang="en-US" dirty="0">
                <a:solidFill>
                  <a:srgbClr val="FFFF00"/>
                </a:solidFill>
              </a:rPr>
              <a:t>docker-</a:t>
            </a:r>
            <a:r>
              <a:rPr lang="en-US" dirty="0" err="1">
                <a:solidFill>
                  <a:srgbClr val="FFFF00"/>
                </a:solidFill>
              </a:rPr>
              <a:t>compose.yml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8781CE-B8A7-7540-B619-28D09909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World Wide Technology ©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BEAA2-2326-1F4D-9BCE-0FC3EC23B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70</a:t>
            </a:fld>
            <a:endParaRPr lang="en-US" dirty="0"/>
          </a:p>
        </p:txBody>
      </p:sp>
      <p:pic>
        <p:nvPicPr>
          <p:cNvPr id="17" name="Picture 16" descr="A close up of text on a screen&#10;&#10;Description automatically generated">
            <a:extLst>
              <a:ext uri="{FF2B5EF4-FFF2-40B4-BE49-F238E27FC236}">
                <a16:creationId xmlns:a16="http://schemas.microsoft.com/office/drawing/2014/main" id="{007DEC66-11ED-7741-ADAC-AAADC4D1AE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3000" y="1891730"/>
            <a:ext cx="5130800" cy="44069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B447975F-C554-EC41-8015-1A8E6AFDC208}"/>
              </a:ext>
            </a:extLst>
          </p:cNvPr>
          <p:cNvSpPr/>
          <p:nvPr/>
        </p:nvSpPr>
        <p:spPr>
          <a:xfrm>
            <a:off x="1544013" y="2198495"/>
            <a:ext cx="1024089" cy="24441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9E7DDC2-48C4-A140-867F-811514D62B70}"/>
              </a:ext>
            </a:extLst>
          </p:cNvPr>
          <p:cNvSpPr/>
          <p:nvPr/>
        </p:nvSpPr>
        <p:spPr>
          <a:xfrm>
            <a:off x="1544013" y="2484629"/>
            <a:ext cx="2725983" cy="1880165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59F715B-C1DD-CE44-A37A-8A70FF41BC9D}"/>
              </a:ext>
            </a:extLst>
          </p:cNvPr>
          <p:cNvSpPr/>
          <p:nvPr/>
        </p:nvSpPr>
        <p:spPr>
          <a:xfrm>
            <a:off x="1544013" y="4405765"/>
            <a:ext cx="2725983" cy="1839649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97B036F-CE39-2742-98D7-43469E3F8414}"/>
              </a:ext>
            </a:extLst>
          </p:cNvPr>
          <p:cNvSpPr/>
          <p:nvPr/>
        </p:nvSpPr>
        <p:spPr>
          <a:xfrm>
            <a:off x="6943822" y="1937218"/>
            <a:ext cx="3041842" cy="1880165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B5155AC-4D25-2A45-AE8C-7BDCCB5F656B}"/>
              </a:ext>
            </a:extLst>
          </p:cNvPr>
          <p:cNvSpPr/>
          <p:nvPr/>
        </p:nvSpPr>
        <p:spPr>
          <a:xfrm>
            <a:off x="6943822" y="3862871"/>
            <a:ext cx="3041842" cy="1046445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464721B-C562-4D45-B5DF-09A550E109DD}"/>
              </a:ext>
            </a:extLst>
          </p:cNvPr>
          <p:cNvSpPr/>
          <p:nvPr/>
        </p:nvSpPr>
        <p:spPr>
          <a:xfrm>
            <a:off x="6940358" y="4951425"/>
            <a:ext cx="3041842" cy="1046445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D25163CA-D184-5D42-9D31-0CF411B17986}"/>
              </a:ext>
            </a:extLst>
          </p:cNvPr>
          <p:cNvSpPr txBox="1">
            <a:spLocks/>
          </p:cNvSpPr>
          <p:nvPr/>
        </p:nvSpPr>
        <p:spPr>
          <a:xfrm>
            <a:off x="1243812" y="1337111"/>
            <a:ext cx="9692896" cy="61345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Deploys 3 x </a:t>
            </a:r>
            <a:r>
              <a:rPr lang="en-US" dirty="0">
                <a:solidFill>
                  <a:srgbClr val="00B050"/>
                </a:solidFill>
              </a:rPr>
              <a:t>web servers</a:t>
            </a:r>
            <a:r>
              <a:rPr lang="en-US" dirty="0"/>
              <a:t> and 2 x </a:t>
            </a:r>
            <a:r>
              <a:rPr lang="en-US" dirty="0">
                <a:solidFill>
                  <a:srgbClr val="7030A0"/>
                </a:solidFill>
              </a:rPr>
              <a:t>database servers </a:t>
            </a:r>
            <a:r>
              <a:rPr lang="en-US" dirty="0"/>
              <a:t>with one command</a:t>
            </a:r>
          </a:p>
        </p:txBody>
      </p:sp>
    </p:spTree>
    <p:extLst>
      <p:ext uri="{BB962C8B-B14F-4D97-AF65-F5344CB8AC3E}">
        <p14:creationId xmlns:p14="http://schemas.microsoft.com/office/powerpoint/2010/main" val="3064465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9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9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9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D55DF-385E-9A4F-AB08-FEBC11990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Compose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23FD9-ADE0-084E-A8CC-44CA0BA25A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Docker Compose to </a:t>
            </a:r>
            <a:r>
              <a:rPr lang="en-US" dirty="0">
                <a:solidFill>
                  <a:srgbClr val="00B050"/>
                </a:solidFill>
              </a:rPr>
              <a:t>create/deploy</a:t>
            </a:r>
            <a:r>
              <a:rPr lang="en-US" dirty="0"/>
              <a:t> and </a:t>
            </a:r>
            <a:r>
              <a:rPr lang="en-US" dirty="0">
                <a:solidFill>
                  <a:srgbClr val="7030A0"/>
                </a:solidFill>
              </a:rPr>
              <a:t>verify</a:t>
            </a:r>
            <a:r>
              <a:rPr lang="en-US" dirty="0"/>
              <a:t> a five Container app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container ls -a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00B050"/>
                </a:solidFill>
              </a:rPr>
              <a:t>docker-compose up -d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container ls -a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curl http://localhost:5001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curl http://localhost:5002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curl http://localhost:5003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7030A0"/>
                </a:solidFill>
              </a:rPr>
              <a:t>docker-compose down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container ls -a</a:t>
            </a:r>
            <a:endParaRPr lang="en-US" sz="28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8781CE-B8A7-7540-B619-28D09909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World Wide Technology ©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BEAA2-2326-1F4D-9BCE-0FC3EC23B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3087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docker-compose" descr="docker-compose">
            <a:hlinkClick r:id="" action="ppaction://media"/>
            <a:extLst>
              <a:ext uri="{FF2B5EF4-FFF2-40B4-BE49-F238E27FC236}">
                <a16:creationId xmlns:a16="http://schemas.microsoft.com/office/drawing/2014/main" id="{DEAF1570-4783-8242-95CA-54E88BC9530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2138" y="1588"/>
            <a:ext cx="11487724" cy="6856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257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11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361B5-F989-1B42-A9E6-11CEA715C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Cleaning 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C3E629-5E5A-A241-BF15-ED951123C7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7B6D93-0D34-764F-BA13-54BACE11E2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522B27-1E0E-0342-B7E3-F19EF286A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9123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D55DF-385E-9A4F-AB08-FEBC11990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 Docker Disk Usage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23FD9-ADE0-084E-A8CC-44CA0BA25A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83520"/>
          </a:xfrm>
        </p:spPr>
        <p:txBody>
          <a:bodyPr>
            <a:normAutofit/>
          </a:bodyPr>
          <a:lstStyle/>
          <a:p>
            <a:r>
              <a:rPr lang="en-US" dirty="0"/>
              <a:t>How much storage do Images and Containers use?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system df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system df -v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8781CE-B8A7-7540-B619-28D09909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BEAA2-2326-1F4D-9BCE-0FC3EC23B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3645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670A9-B06A-3448-BABA-FAD627500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9DACAD-17C1-C249-A498-C4A1A1ADD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75</a:t>
            </a:fld>
            <a:endParaRPr lang="en-US" dirty="0"/>
          </a:p>
        </p:txBody>
      </p:sp>
      <p:pic>
        <p:nvPicPr>
          <p:cNvPr id="2" name="docker system df" descr="docker system df">
            <a:hlinkClick r:id="" action="ppaction://media"/>
            <a:extLst>
              <a:ext uri="{FF2B5EF4-FFF2-40B4-BE49-F238E27FC236}">
                <a16:creationId xmlns:a16="http://schemas.microsoft.com/office/drawing/2014/main" id="{95B8489F-F4DA-3347-A334-4CF48F052FD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23069" y="0"/>
            <a:ext cx="11345862" cy="6771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838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50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D55DF-385E-9A4F-AB08-FEBC11990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Stop All Running Containers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23FD9-ADE0-084E-A8CC-44CA0BA25A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83520"/>
          </a:xfrm>
        </p:spPr>
        <p:txBody>
          <a:bodyPr>
            <a:normAutofit/>
          </a:bodyPr>
          <a:lstStyle/>
          <a:p>
            <a:r>
              <a:rPr lang="en-US" dirty="0"/>
              <a:t>What is an easy way to </a:t>
            </a:r>
            <a:r>
              <a:rPr lang="en-US" dirty="0">
                <a:solidFill>
                  <a:srgbClr val="FFFF00"/>
                </a:solidFill>
              </a:rPr>
              <a:t>stop</a:t>
            </a:r>
            <a:r>
              <a:rPr lang="en-US" dirty="0"/>
              <a:t> all </a:t>
            </a:r>
            <a:r>
              <a:rPr lang="en-US" dirty="0">
                <a:solidFill>
                  <a:srgbClr val="FFFF00"/>
                </a:solidFill>
              </a:rPr>
              <a:t>running</a:t>
            </a:r>
            <a:r>
              <a:rPr lang="en-US" dirty="0"/>
              <a:t> Containers?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container stop $(docker container ls -q)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8781CE-B8A7-7540-B619-28D09909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BEAA2-2326-1F4D-9BCE-0FC3EC23B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2660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670A9-B06A-3448-BABA-FAD627500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9DACAD-17C1-C249-A498-C4A1A1ADD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77</a:t>
            </a:fld>
            <a:endParaRPr lang="en-US" dirty="0"/>
          </a:p>
        </p:txBody>
      </p:sp>
      <p:pic>
        <p:nvPicPr>
          <p:cNvPr id="3" name="docker container stop -q" descr="docker container stop -q">
            <a:hlinkClick r:id="" action="ppaction://media"/>
            <a:extLst>
              <a:ext uri="{FF2B5EF4-FFF2-40B4-BE49-F238E27FC236}">
                <a16:creationId xmlns:a16="http://schemas.microsoft.com/office/drawing/2014/main" id="{105E1553-45F5-CD46-A706-30BDA5731BF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54797" y="4762"/>
            <a:ext cx="11482405" cy="6853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780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11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D55DF-385E-9A4F-AB08-FEBC11990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Remove All Stopped Containers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23FD9-ADE0-084E-A8CC-44CA0BA25A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83520"/>
          </a:xfrm>
        </p:spPr>
        <p:txBody>
          <a:bodyPr>
            <a:normAutofit/>
          </a:bodyPr>
          <a:lstStyle/>
          <a:p>
            <a:r>
              <a:rPr lang="en-US" dirty="0"/>
              <a:t>What is an easy way to </a:t>
            </a:r>
            <a:r>
              <a:rPr lang="en-US" dirty="0">
                <a:solidFill>
                  <a:srgbClr val="FFFF00"/>
                </a:solidFill>
              </a:rPr>
              <a:t>remove</a:t>
            </a:r>
            <a:r>
              <a:rPr lang="en-US" dirty="0"/>
              <a:t> all </a:t>
            </a:r>
            <a:r>
              <a:rPr lang="en-US" dirty="0">
                <a:solidFill>
                  <a:srgbClr val="FFFF00"/>
                </a:solidFill>
              </a:rPr>
              <a:t>stopped</a:t>
            </a:r>
            <a:r>
              <a:rPr lang="en-US" dirty="0"/>
              <a:t> Containers?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container prune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8781CE-B8A7-7540-B619-28D09909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BEAA2-2326-1F4D-9BCE-0FC3EC23B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8917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670A9-B06A-3448-BABA-FAD627500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9DACAD-17C1-C249-A498-C4A1A1ADD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79</a:t>
            </a:fld>
            <a:endParaRPr lang="en-US" dirty="0"/>
          </a:p>
        </p:txBody>
      </p:sp>
      <p:pic>
        <p:nvPicPr>
          <p:cNvPr id="3" name="docker container prune" descr="docker container prune">
            <a:hlinkClick r:id="" action="ppaction://media"/>
            <a:extLst>
              <a:ext uri="{FF2B5EF4-FFF2-40B4-BE49-F238E27FC236}">
                <a16:creationId xmlns:a16="http://schemas.microsoft.com/office/drawing/2014/main" id="{6FF0D53C-F6AA-9841-A37D-B798A2179A4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56127" y="6350"/>
            <a:ext cx="11479746" cy="685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141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18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A2C7E-9730-C84F-8787-616E5DD9B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 Machine and Container Architecture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71B9F8-8D0E-3848-A00B-5575499D11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World Wide Technology ©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A33BB8-2FED-134C-B4F1-C367A75B4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05F03C0-E6DC-024D-889A-2479DE69AC4F}"/>
              </a:ext>
            </a:extLst>
          </p:cNvPr>
          <p:cNvSpPr/>
          <p:nvPr/>
        </p:nvSpPr>
        <p:spPr>
          <a:xfrm>
            <a:off x="619252" y="5783283"/>
            <a:ext cx="3183835" cy="451262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Bare Metal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ABE820B-27FA-E346-BF91-9D27F2537BDB}"/>
              </a:ext>
            </a:extLst>
          </p:cNvPr>
          <p:cNvSpPr/>
          <p:nvPr/>
        </p:nvSpPr>
        <p:spPr>
          <a:xfrm>
            <a:off x="619251" y="5271119"/>
            <a:ext cx="3183835" cy="451262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Hypervisor (Type 1)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0339852-E68D-ED4F-9C3E-7B184C6EC9AE}"/>
              </a:ext>
            </a:extLst>
          </p:cNvPr>
          <p:cNvSpPr/>
          <p:nvPr/>
        </p:nvSpPr>
        <p:spPr>
          <a:xfrm>
            <a:off x="619250" y="2504660"/>
            <a:ext cx="3183835" cy="27055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6B4D73-2FEB-CC47-B526-56BB078DF402}"/>
              </a:ext>
            </a:extLst>
          </p:cNvPr>
          <p:cNvSpPr txBox="1"/>
          <p:nvPr/>
        </p:nvSpPr>
        <p:spPr>
          <a:xfrm>
            <a:off x="619250" y="2538796"/>
            <a:ext cx="3183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Virtual Machines</a:t>
            </a:r>
          </a:p>
        </p:txBody>
      </p: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8184E76F-B98C-1A44-BC48-88BF5376E051}"/>
              </a:ext>
            </a:extLst>
          </p:cNvPr>
          <p:cNvGrpSpPr/>
          <p:nvPr/>
        </p:nvGrpSpPr>
        <p:grpSpPr>
          <a:xfrm>
            <a:off x="725172" y="2898470"/>
            <a:ext cx="935266" cy="2250844"/>
            <a:chOff x="725172" y="2898470"/>
            <a:chExt cx="935266" cy="2250844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8A83643-6DE0-7F4A-8643-4A4A3EFC1862}"/>
                </a:ext>
              </a:extLst>
            </p:cNvPr>
            <p:cNvSpPr/>
            <p:nvPr/>
          </p:nvSpPr>
          <p:spPr>
            <a:xfrm>
              <a:off x="725173" y="3922798"/>
              <a:ext cx="935265" cy="1226516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OS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8943507-B48F-724A-BF73-9ACB8E6C7360}"/>
                </a:ext>
              </a:extLst>
            </p:cNvPr>
            <p:cNvSpPr/>
            <p:nvPr/>
          </p:nvSpPr>
          <p:spPr>
            <a:xfrm>
              <a:off x="725173" y="3410634"/>
              <a:ext cx="935265" cy="451262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Bin/Libs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BC607C4-0F9F-8A48-8378-667E346F142B}"/>
                </a:ext>
              </a:extLst>
            </p:cNvPr>
            <p:cNvSpPr/>
            <p:nvPr/>
          </p:nvSpPr>
          <p:spPr>
            <a:xfrm>
              <a:off x="725172" y="2898470"/>
              <a:ext cx="935265" cy="451262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App</a:t>
              </a:r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FE3C79B1-EB9F-AA49-86B7-08A6DF4B2CE0}"/>
              </a:ext>
            </a:extLst>
          </p:cNvPr>
          <p:cNvGrpSpPr/>
          <p:nvPr/>
        </p:nvGrpSpPr>
        <p:grpSpPr>
          <a:xfrm>
            <a:off x="1738614" y="2898470"/>
            <a:ext cx="935266" cy="2250844"/>
            <a:chOff x="1738614" y="2898470"/>
            <a:chExt cx="935266" cy="2250844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88F27EA-D604-EB42-9F40-9DEA87820329}"/>
                </a:ext>
              </a:extLst>
            </p:cNvPr>
            <p:cNvSpPr/>
            <p:nvPr/>
          </p:nvSpPr>
          <p:spPr>
            <a:xfrm>
              <a:off x="1738615" y="3922798"/>
              <a:ext cx="935265" cy="1226516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OS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677F251-9361-4A4D-9448-F59510CAFE15}"/>
                </a:ext>
              </a:extLst>
            </p:cNvPr>
            <p:cNvSpPr/>
            <p:nvPr/>
          </p:nvSpPr>
          <p:spPr>
            <a:xfrm>
              <a:off x="1738615" y="3410634"/>
              <a:ext cx="935265" cy="451262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Bin/Libs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4FA2793-3A9D-AE4D-A19A-D18C0497FD98}"/>
                </a:ext>
              </a:extLst>
            </p:cNvPr>
            <p:cNvSpPr/>
            <p:nvPr/>
          </p:nvSpPr>
          <p:spPr>
            <a:xfrm>
              <a:off x="1738614" y="2898470"/>
              <a:ext cx="935265" cy="451262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App</a:t>
              </a:r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70E73978-F4C2-8948-B3CF-580671E705B4}"/>
              </a:ext>
            </a:extLst>
          </p:cNvPr>
          <p:cNvGrpSpPr/>
          <p:nvPr/>
        </p:nvGrpSpPr>
        <p:grpSpPr>
          <a:xfrm>
            <a:off x="2752056" y="2898470"/>
            <a:ext cx="935266" cy="2250844"/>
            <a:chOff x="2752056" y="2898470"/>
            <a:chExt cx="935266" cy="2250844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20F3E272-025D-104B-A426-18A36F8EF7E4}"/>
                </a:ext>
              </a:extLst>
            </p:cNvPr>
            <p:cNvSpPr/>
            <p:nvPr/>
          </p:nvSpPr>
          <p:spPr>
            <a:xfrm>
              <a:off x="2752057" y="3922798"/>
              <a:ext cx="935265" cy="1226516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OS</a:t>
              </a: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B0E6BBE3-53AB-964A-8211-23635C6145BB}"/>
                </a:ext>
              </a:extLst>
            </p:cNvPr>
            <p:cNvSpPr/>
            <p:nvPr/>
          </p:nvSpPr>
          <p:spPr>
            <a:xfrm>
              <a:off x="2752057" y="3410634"/>
              <a:ext cx="935265" cy="451262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Bin/Libs</a:t>
              </a: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7945D213-3C27-174D-9C76-C3705DE6BA1C}"/>
                </a:ext>
              </a:extLst>
            </p:cNvPr>
            <p:cNvSpPr/>
            <p:nvPr/>
          </p:nvSpPr>
          <p:spPr>
            <a:xfrm>
              <a:off x="2752056" y="2898470"/>
              <a:ext cx="935265" cy="451262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App</a:t>
              </a:r>
            </a:p>
          </p:txBody>
        </p:sp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F95263E7-9985-6841-B1E1-97B77C0137C7}"/>
              </a:ext>
            </a:extLst>
          </p:cNvPr>
          <p:cNvSpPr/>
          <p:nvPr/>
        </p:nvSpPr>
        <p:spPr>
          <a:xfrm>
            <a:off x="4504084" y="5783283"/>
            <a:ext cx="3183835" cy="451262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Bare Metal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79F4826D-DABA-A449-999E-F4C1D6842A87}"/>
              </a:ext>
            </a:extLst>
          </p:cNvPr>
          <p:cNvSpPr/>
          <p:nvPr/>
        </p:nvSpPr>
        <p:spPr>
          <a:xfrm>
            <a:off x="4504083" y="5271119"/>
            <a:ext cx="3183835" cy="451262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Host OS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2DE4EAEA-A8F5-F74C-9A8C-E00D8B7501F7}"/>
              </a:ext>
            </a:extLst>
          </p:cNvPr>
          <p:cNvSpPr/>
          <p:nvPr/>
        </p:nvSpPr>
        <p:spPr>
          <a:xfrm>
            <a:off x="4504082" y="1992496"/>
            <a:ext cx="3183835" cy="27055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BAF5195D-1613-3A45-A9D6-E026304DE0CF}"/>
              </a:ext>
            </a:extLst>
          </p:cNvPr>
          <p:cNvSpPr txBox="1"/>
          <p:nvPr/>
        </p:nvSpPr>
        <p:spPr>
          <a:xfrm>
            <a:off x="4504082" y="2026632"/>
            <a:ext cx="3183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Virtual Machines</a:t>
            </a:r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6A1ABD92-CA08-204F-8872-4DA02873C7CA}"/>
              </a:ext>
            </a:extLst>
          </p:cNvPr>
          <p:cNvGrpSpPr/>
          <p:nvPr/>
        </p:nvGrpSpPr>
        <p:grpSpPr>
          <a:xfrm>
            <a:off x="4610004" y="2386306"/>
            <a:ext cx="935266" cy="2250844"/>
            <a:chOff x="4610004" y="2386306"/>
            <a:chExt cx="935266" cy="2250844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67C35941-F60A-854D-B20C-68665CEE4166}"/>
                </a:ext>
              </a:extLst>
            </p:cNvPr>
            <p:cNvSpPr/>
            <p:nvPr/>
          </p:nvSpPr>
          <p:spPr>
            <a:xfrm>
              <a:off x="4610005" y="3410634"/>
              <a:ext cx="935265" cy="1226516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OS</a:t>
              </a: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DA5C97C6-04F7-5342-9C7B-FC815EF868EB}"/>
                </a:ext>
              </a:extLst>
            </p:cNvPr>
            <p:cNvSpPr/>
            <p:nvPr/>
          </p:nvSpPr>
          <p:spPr>
            <a:xfrm>
              <a:off x="4610005" y="2898470"/>
              <a:ext cx="935265" cy="451262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Bin/Libs</a:t>
              </a: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F5C1AD0F-9670-E44E-B743-5CB11A98B128}"/>
                </a:ext>
              </a:extLst>
            </p:cNvPr>
            <p:cNvSpPr/>
            <p:nvPr/>
          </p:nvSpPr>
          <p:spPr>
            <a:xfrm>
              <a:off x="4610004" y="2386306"/>
              <a:ext cx="935265" cy="451262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App</a:t>
              </a:r>
            </a:p>
          </p:txBody>
        </p: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B0135BF5-F0DC-BF48-B602-35F6A3B4E4E5}"/>
              </a:ext>
            </a:extLst>
          </p:cNvPr>
          <p:cNvGrpSpPr/>
          <p:nvPr/>
        </p:nvGrpSpPr>
        <p:grpSpPr>
          <a:xfrm>
            <a:off x="5623446" y="2386306"/>
            <a:ext cx="935266" cy="2250844"/>
            <a:chOff x="5623446" y="2386306"/>
            <a:chExt cx="935266" cy="2250844"/>
          </a:xfrm>
        </p:grpSpPr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A3EC5D2A-BFD9-114D-AE30-E55755F6E7F7}"/>
                </a:ext>
              </a:extLst>
            </p:cNvPr>
            <p:cNvSpPr/>
            <p:nvPr/>
          </p:nvSpPr>
          <p:spPr>
            <a:xfrm>
              <a:off x="5623447" y="3410634"/>
              <a:ext cx="935265" cy="1226516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OS</a:t>
              </a: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D73BE753-4A39-3C40-8817-CC40B3C9D442}"/>
                </a:ext>
              </a:extLst>
            </p:cNvPr>
            <p:cNvSpPr/>
            <p:nvPr/>
          </p:nvSpPr>
          <p:spPr>
            <a:xfrm>
              <a:off x="5623447" y="2898470"/>
              <a:ext cx="935265" cy="451262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Bin/Libs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C4737556-92AB-9048-922C-3E00E86A0F65}"/>
                </a:ext>
              </a:extLst>
            </p:cNvPr>
            <p:cNvSpPr/>
            <p:nvPr/>
          </p:nvSpPr>
          <p:spPr>
            <a:xfrm>
              <a:off x="5623446" y="2386306"/>
              <a:ext cx="935265" cy="451262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App</a:t>
              </a:r>
            </a:p>
          </p:txBody>
        </p: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78914A0F-58FD-224E-8953-714AB35E9D3E}"/>
              </a:ext>
            </a:extLst>
          </p:cNvPr>
          <p:cNvGrpSpPr/>
          <p:nvPr/>
        </p:nvGrpSpPr>
        <p:grpSpPr>
          <a:xfrm>
            <a:off x="6636888" y="2386306"/>
            <a:ext cx="935266" cy="2250844"/>
            <a:chOff x="6636888" y="2386306"/>
            <a:chExt cx="935266" cy="2250844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674584F5-4C75-C64D-8999-31CEBCDB65AE}"/>
                </a:ext>
              </a:extLst>
            </p:cNvPr>
            <p:cNvSpPr/>
            <p:nvPr/>
          </p:nvSpPr>
          <p:spPr>
            <a:xfrm>
              <a:off x="6636889" y="3410634"/>
              <a:ext cx="935265" cy="1226516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OS</a:t>
              </a: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E32A1673-7357-4E4C-97FF-05FD231FF32C}"/>
                </a:ext>
              </a:extLst>
            </p:cNvPr>
            <p:cNvSpPr/>
            <p:nvPr/>
          </p:nvSpPr>
          <p:spPr>
            <a:xfrm>
              <a:off x="6636889" y="2898470"/>
              <a:ext cx="935265" cy="451262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Bin/Libs</a:t>
              </a: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2A0C35B5-0B64-FE41-A32B-16C3C11ED859}"/>
                </a:ext>
              </a:extLst>
            </p:cNvPr>
            <p:cNvSpPr/>
            <p:nvPr/>
          </p:nvSpPr>
          <p:spPr>
            <a:xfrm>
              <a:off x="6636888" y="2386306"/>
              <a:ext cx="935265" cy="451262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App</a:t>
              </a:r>
            </a:p>
          </p:txBody>
        </p:sp>
      </p:grpSp>
      <p:sp>
        <p:nvSpPr>
          <p:cNvPr id="80" name="Rectangle 79">
            <a:extLst>
              <a:ext uri="{FF2B5EF4-FFF2-40B4-BE49-F238E27FC236}">
                <a16:creationId xmlns:a16="http://schemas.microsoft.com/office/drawing/2014/main" id="{61746ABA-E598-364F-9661-C76BD4B6F829}"/>
              </a:ext>
            </a:extLst>
          </p:cNvPr>
          <p:cNvSpPr/>
          <p:nvPr/>
        </p:nvSpPr>
        <p:spPr>
          <a:xfrm>
            <a:off x="4504082" y="4758955"/>
            <a:ext cx="3183835" cy="451262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Hypervisor (Type 2)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0E136C0D-B250-6446-9441-312314EA8C06}"/>
              </a:ext>
            </a:extLst>
          </p:cNvPr>
          <p:cNvSpPr/>
          <p:nvPr/>
        </p:nvSpPr>
        <p:spPr>
          <a:xfrm>
            <a:off x="8587794" y="5783283"/>
            <a:ext cx="3183835" cy="451262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Bare Metal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6640CC0D-8F20-424C-8E03-33757241AEE1}"/>
              </a:ext>
            </a:extLst>
          </p:cNvPr>
          <p:cNvSpPr/>
          <p:nvPr/>
        </p:nvSpPr>
        <p:spPr>
          <a:xfrm>
            <a:off x="8587793" y="5271119"/>
            <a:ext cx="3183835" cy="451262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Host OS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E5CAC193-33BB-D240-9132-D8837CA28596}"/>
              </a:ext>
            </a:extLst>
          </p:cNvPr>
          <p:cNvSpPr/>
          <p:nvPr/>
        </p:nvSpPr>
        <p:spPr>
          <a:xfrm>
            <a:off x="8587792" y="1992496"/>
            <a:ext cx="3183835" cy="27055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EAA801AE-D8E1-494A-920C-5F6F2938D1C6}"/>
              </a:ext>
            </a:extLst>
          </p:cNvPr>
          <p:cNvSpPr txBox="1"/>
          <p:nvPr/>
        </p:nvSpPr>
        <p:spPr>
          <a:xfrm>
            <a:off x="8587792" y="2026632"/>
            <a:ext cx="3183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Containers</a:t>
            </a:r>
          </a:p>
        </p:txBody>
      </p: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F550FCAF-B462-244B-BAFE-D58DBDEE3CED}"/>
              </a:ext>
            </a:extLst>
          </p:cNvPr>
          <p:cNvGrpSpPr/>
          <p:nvPr/>
        </p:nvGrpSpPr>
        <p:grpSpPr>
          <a:xfrm>
            <a:off x="8693714" y="2386306"/>
            <a:ext cx="935266" cy="963426"/>
            <a:chOff x="8693714" y="2386306"/>
            <a:chExt cx="935266" cy="963426"/>
          </a:xfrm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D6C2CB60-396C-B54C-8C6D-49FF7EC5CAB9}"/>
                </a:ext>
              </a:extLst>
            </p:cNvPr>
            <p:cNvSpPr/>
            <p:nvPr/>
          </p:nvSpPr>
          <p:spPr>
            <a:xfrm>
              <a:off x="8693715" y="2898470"/>
              <a:ext cx="935265" cy="451262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Bin/Libs</a:t>
              </a:r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46CEC128-D070-9A4C-8F7B-B35C01764C61}"/>
                </a:ext>
              </a:extLst>
            </p:cNvPr>
            <p:cNvSpPr/>
            <p:nvPr/>
          </p:nvSpPr>
          <p:spPr>
            <a:xfrm>
              <a:off x="8693714" y="2386306"/>
              <a:ext cx="935265" cy="451262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App</a:t>
              </a:r>
            </a:p>
          </p:txBody>
        </p: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42F73D43-A40E-BE41-98EC-BA7476DCA58D}"/>
              </a:ext>
            </a:extLst>
          </p:cNvPr>
          <p:cNvGrpSpPr/>
          <p:nvPr/>
        </p:nvGrpSpPr>
        <p:grpSpPr>
          <a:xfrm>
            <a:off x="9707156" y="2386306"/>
            <a:ext cx="935266" cy="963426"/>
            <a:chOff x="9707156" y="2386306"/>
            <a:chExt cx="935266" cy="963426"/>
          </a:xfrm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0057CD18-FF49-E34A-A609-7AAB30EC2BB9}"/>
                </a:ext>
              </a:extLst>
            </p:cNvPr>
            <p:cNvSpPr/>
            <p:nvPr/>
          </p:nvSpPr>
          <p:spPr>
            <a:xfrm>
              <a:off x="9707157" y="2898470"/>
              <a:ext cx="935265" cy="451262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Bin/Libs</a:t>
              </a:r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4532B4B2-BAF7-5449-82C6-233F9837BFC8}"/>
                </a:ext>
              </a:extLst>
            </p:cNvPr>
            <p:cNvSpPr/>
            <p:nvPr/>
          </p:nvSpPr>
          <p:spPr>
            <a:xfrm>
              <a:off x="9707156" y="2386306"/>
              <a:ext cx="935265" cy="451262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App</a:t>
              </a:r>
            </a:p>
          </p:txBody>
        </p:sp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4918CC92-ADE0-6E4F-A328-0060A6F944B3}"/>
              </a:ext>
            </a:extLst>
          </p:cNvPr>
          <p:cNvGrpSpPr/>
          <p:nvPr/>
        </p:nvGrpSpPr>
        <p:grpSpPr>
          <a:xfrm>
            <a:off x="10720598" y="2386306"/>
            <a:ext cx="935266" cy="963426"/>
            <a:chOff x="10720598" y="2386306"/>
            <a:chExt cx="935266" cy="963426"/>
          </a:xfrm>
        </p:grpSpPr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10E785DD-43A6-8844-A19F-5A2087A5B67B}"/>
                </a:ext>
              </a:extLst>
            </p:cNvPr>
            <p:cNvSpPr/>
            <p:nvPr/>
          </p:nvSpPr>
          <p:spPr>
            <a:xfrm>
              <a:off x="10720599" y="2898470"/>
              <a:ext cx="935265" cy="451262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Bin/Libs</a:t>
              </a:r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199373C8-B9D2-8749-AFDF-A829919E9A4F}"/>
                </a:ext>
              </a:extLst>
            </p:cNvPr>
            <p:cNvSpPr/>
            <p:nvPr/>
          </p:nvSpPr>
          <p:spPr>
            <a:xfrm>
              <a:off x="10720598" y="2386306"/>
              <a:ext cx="935265" cy="451262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App</a:t>
              </a:r>
            </a:p>
          </p:txBody>
        </p:sp>
      </p:grpSp>
      <p:sp>
        <p:nvSpPr>
          <p:cNvPr id="94" name="Rectangle 93">
            <a:extLst>
              <a:ext uri="{FF2B5EF4-FFF2-40B4-BE49-F238E27FC236}">
                <a16:creationId xmlns:a16="http://schemas.microsoft.com/office/drawing/2014/main" id="{8FDB0BCE-6C00-E042-803E-69FC575F38F9}"/>
              </a:ext>
            </a:extLst>
          </p:cNvPr>
          <p:cNvSpPr/>
          <p:nvPr/>
        </p:nvSpPr>
        <p:spPr>
          <a:xfrm>
            <a:off x="8587792" y="4758955"/>
            <a:ext cx="3183835" cy="451262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Docker Daemon</a:t>
            </a:r>
          </a:p>
        </p:txBody>
      </p: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8A3B9741-F3C3-BB45-9394-A33035CF2C0D}"/>
              </a:ext>
            </a:extLst>
          </p:cNvPr>
          <p:cNvGrpSpPr/>
          <p:nvPr/>
        </p:nvGrpSpPr>
        <p:grpSpPr>
          <a:xfrm>
            <a:off x="8693714" y="3542179"/>
            <a:ext cx="935266" cy="963426"/>
            <a:chOff x="8693714" y="3542179"/>
            <a:chExt cx="935266" cy="963426"/>
          </a:xfrm>
        </p:grpSpPr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945A482F-92AE-804B-9A93-8DD9036B9570}"/>
                </a:ext>
              </a:extLst>
            </p:cNvPr>
            <p:cNvSpPr/>
            <p:nvPr/>
          </p:nvSpPr>
          <p:spPr>
            <a:xfrm>
              <a:off x="8693715" y="4054343"/>
              <a:ext cx="935265" cy="451262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Bin/Libs</a:t>
              </a:r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C6FD0603-E7C0-EA48-A8D0-4CE345361D77}"/>
                </a:ext>
              </a:extLst>
            </p:cNvPr>
            <p:cNvSpPr/>
            <p:nvPr/>
          </p:nvSpPr>
          <p:spPr>
            <a:xfrm>
              <a:off x="8693714" y="3542179"/>
              <a:ext cx="935265" cy="451262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App</a:t>
              </a:r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0BBF48D8-15A4-9C45-922A-53F8B822C387}"/>
              </a:ext>
            </a:extLst>
          </p:cNvPr>
          <p:cNvGrpSpPr/>
          <p:nvPr/>
        </p:nvGrpSpPr>
        <p:grpSpPr>
          <a:xfrm>
            <a:off x="9707156" y="3542179"/>
            <a:ext cx="935266" cy="963426"/>
            <a:chOff x="9707156" y="3542179"/>
            <a:chExt cx="935266" cy="963426"/>
          </a:xfrm>
        </p:grpSpPr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9FE6739F-7B55-BF41-BC14-F99058642BB9}"/>
                </a:ext>
              </a:extLst>
            </p:cNvPr>
            <p:cNvSpPr/>
            <p:nvPr/>
          </p:nvSpPr>
          <p:spPr>
            <a:xfrm>
              <a:off x="9707157" y="4054343"/>
              <a:ext cx="935265" cy="451262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Bin/Libs</a:t>
              </a:r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0A93639D-95DB-C549-988D-67F7644018F7}"/>
                </a:ext>
              </a:extLst>
            </p:cNvPr>
            <p:cNvSpPr/>
            <p:nvPr/>
          </p:nvSpPr>
          <p:spPr>
            <a:xfrm>
              <a:off x="9707156" y="3542179"/>
              <a:ext cx="935265" cy="451262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App</a:t>
              </a:r>
            </a:p>
          </p:txBody>
        </p: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D4DCCC2F-CEB8-BE44-9D9E-E1DCD32CE343}"/>
              </a:ext>
            </a:extLst>
          </p:cNvPr>
          <p:cNvGrpSpPr/>
          <p:nvPr/>
        </p:nvGrpSpPr>
        <p:grpSpPr>
          <a:xfrm>
            <a:off x="10720598" y="3542179"/>
            <a:ext cx="935266" cy="963426"/>
            <a:chOff x="10720598" y="3542179"/>
            <a:chExt cx="935266" cy="963426"/>
          </a:xfrm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5BD8C043-ADFF-824C-A192-24C7702CE39D}"/>
                </a:ext>
              </a:extLst>
            </p:cNvPr>
            <p:cNvSpPr/>
            <p:nvPr/>
          </p:nvSpPr>
          <p:spPr>
            <a:xfrm>
              <a:off x="10720599" y="4054343"/>
              <a:ext cx="935265" cy="451262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Bin/Libs</a:t>
              </a: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5EDCE06D-EAB1-0C44-8EA7-93054590329C}"/>
                </a:ext>
              </a:extLst>
            </p:cNvPr>
            <p:cNvSpPr/>
            <p:nvPr/>
          </p:nvSpPr>
          <p:spPr>
            <a:xfrm>
              <a:off x="10720598" y="3542179"/>
              <a:ext cx="935265" cy="451262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App</a:t>
              </a:r>
            </a:p>
          </p:txBody>
        </p:sp>
      </p:grpSp>
      <p:sp>
        <p:nvSpPr>
          <p:cNvPr id="101" name="Content Placeholder 2">
            <a:extLst>
              <a:ext uri="{FF2B5EF4-FFF2-40B4-BE49-F238E27FC236}">
                <a16:creationId xmlns:a16="http://schemas.microsoft.com/office/drawing/2014/main" id="{4C1FEE86-C858-7946-A404-46CD8CDE7239}"/>
              </a:ext>
            </a:extLst>
          </p:cNvPr>
          <p:cNvSpPr txBox="1">
            <a:spLocks/>
          </p:cNvSpPr>
          <p:nvPr/>
        </p:nvSpPr>
        <p:spPr>
          <a:xfrm>
            <a:off x="619250" y="1504944"/>
            <a:ext cx="3183836" cy="6134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Type 1 Virtualization </a:t>
            </a:r>
          </a:p>
        </p:txBody>
      </p:sp>
      <p:sp>
        <p:nvSpPr>
          <p:cNvPr id="102" name="Content Placeholder 2">
            <a:extLst>
              <a:ext uri="{FF2B5EF4-FFF2-40B4-BE49-F238E27FC236}">
                <a16:creationId xmlns:a16="http://schemas.microsoft.com/office/drawing/2014/main" id="{3094D005-CBBF-D24F-A39E-9E12D61925EC}"/>
              </a:ext>
            </a:extLst>
          </p:cNvPr>
          <p:cNvSpPr txBox="1">
            <a:spLocks/>
          </p:cNvSpPr>
          <p:nvPr/>
        </p:nvSpPr>
        <p:spPr>
          <a:xfrm>
            <a:off x="4499160" y="1501282"/>
            <a:ext cx="3183836" cy="6134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Type 2 Virtualization </a:t>
            </a:r>
          </a:p>
        </p:txBody>
      </p:sp>
      <p:sp>
        <p:nvSpPr>
          <p:cNvPr id="103" name="Content Placeholder 2">
            <a:extLst>
              <a:ext uri="{FF2B5EF4-FFF2-40B4-BE49-F238E27FC236}">
                <a16:creationId xmlns:a16="http://schemas.microsoft.com/office/drawing/2014/main" id="{1F5AA298-D82B-964F-A00A-95A9AAB42D33}"/>
              </a:ext>
            </a:extLst>
          </p:cNvPr>
          <p:cNvSpPr txBox="1">
            <a:spLocks/>
          </p:cNvSpPr>
          <p:nvPr/>
        </p:nvSpPr>
        <p:spPr>
          <a:xfrm>
            <a:off x="8582870" y="1494935"/>
            <a:ext cx="3183836" cy="6134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Containerization</a:t>
            </a:r>
          </a:p>
        </p:txBody>
      </p:sp>
    </p:spTree>
    <p:extLst>
      <p:ext uri="{BB962C8B-B14F-4D97-AF65-F5344CB8AC3E}">
        <p14:creationId xmlns:p14="http://schemas.microsoft.com/office/powerpoint/2010/main" val="4066061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75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750"/>
                            </p:stCondLst>
                            <p:childTnLst>
                              <p:par>
                                <p:cTn id="3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75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75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000"/>
                            </p:stCondLst>
                            <p:childTnLst>
                              <p:par>
                                <p:cTn id="6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75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750"/>
                            </p:stCondLst>
                            <p:childTnLst>
                              <p:par>
                                <p:cTn id="7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75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2500"/>
                            </p:stCondLst>
                            <p:childTnLst>
                              <p:par>
                                <p:cTn id="7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75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4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500"/>
                            </p:stCondLst>
                            <p:childTnLst>
                              <p:par>
                                <p:cTn id="10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8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000"/>
                            </p:stCondLst>
                            <p:childTnLst>
                              <p:par>
                                <p:cTn id="11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2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1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6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1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0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2500"/>
                            </p:stCondLst>
                            <p:childTnLst>
                              <p:par>
                                <p:cTn id="12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4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3000"/>
                            </p:stCondLst>
                            <p:childTnLst>
                              <p:par>
                                <p:cTn id="12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8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3500"/>
                            </p:stCondLst>
                            <p:childTnLst>
                              <p:par>
                                <p:cTn id="13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2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36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500"/>
                            </p:stCondLst>
                            <p:childTnLst>
                              <p:par>
                                <p:cTn id="139" presetID="9" presetClass="exit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0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1750"/>
                            </p:stCondLst>
                            <p:childTnLst>
                              <p:par>
                                <p:cTn id="143" presetID="9" presetClass="exit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4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3000"/>
                            </p:stCondLst>
                            <p:childTnLst>
                              <p:par>
                                <p:cTn id="147" presetID="9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9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4250"/>
                            </p:stCondLst>
                            <p:childTnLst>
                              <p:par>
                                <p:cTn id="151" presetID="9" presetClass="exit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2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5500"/>
                            </p:stCondLst>
                            <p:childTnLst>
                              <p:par>
                                <p:cTn id="155" presetID="9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7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>
                            <p:stCondLst>
                              <p:cond delay="6750"/>
                            </p:stCondLst>
                            <p:childTnLst>
                              <p:par>
                                <p:cTn id="159" presetID="9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1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" fill="hold">
                            <p:stCondLst>
                              <p:cond delay="8000"/>
                            </p:stCondLst>
                            <p:childTnLst>
                              <p:par>
                                <p:cTn id="163" presetID="9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5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/>
      <p:bldP spid="67" grpId="0" animBg="1"/>
      <p:bldP spid="68" grpId="0" animBg="1"/>
      <p:bldP spid="69" grpId="0" animBg="1"/>
      <p:bldP spid="70" grpId="0"/>
      <p:bldP spid="80" grpId="0" animBg="1"/>
      <p:bldP spid="81" grpId="0" animBg="1"/>
      <p:bldP spid="82" grpId="0" animBg="1"/>
      <p:bldP spid="83" grpId="0" animBg="1"/>
      <p:bldP spid="84" grpId="0"/>
      <p:bldP spid="94" grpId="0" animBg="1"/>
      <p:bldP spid="101" grpId="0"/>
      <p:bldP spid="102" grpId="0"/>
      <p:bldP spid="103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D55DF-385E-9A4F-AB08-FEBC11990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Remove Dangling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23FD9-ADE0-084E-A8CC-44CA0BA25A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8352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Dangling</a:t>
            </a:r>
            <a:r>
              <a:rPr lang="en-US" dirty="0"/>
              <a:t> Images are those with </a:t>
            </a:r>
            <a:r>
              <a:rPr lang="en-US" dirty="0">
                <a:solidFill>
                  <a:srgbClr val="FFFF00"/>
                </a:solidFill>
              </a:rPr>
              <a:t>&lt;none&gt; </a:t>
            </a:r>
            <a:r>
              <a:rPr lang="en-US" dirty="0"/>
              <a:t>Repository and Tag values</a:t>
            </a:r>
          </a:p>
          <a:p>
            <a:r>
              <a:rPr lang="en-US" dirty="0"/>
              <a:t>What is an easy way to remove</a:t>
            </a:r>
            <a:r>
              <a:rPr lang="en-US" dirty="0">
                <a:solidFill>
                  <a:srgbClr val="FFFF00"/>
                </a:solidFill>
              </a:rPr>
              <a:t> dangling </a:t>
            </a:r>
            <a:r>
              <a:rPr lang="en-US" dirty="0"/>
              <a:t>Images?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image prune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8781CE-B8A7-7540-B619-28D09909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BEAA2-2326-1F4D-9BCE-0FC3EC23B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8554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670A9-B06A-3448-BABA-FAD627500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9DACAD-17C1-C249-A498-C4A1A1ADD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81</a:t>
            </a:fld>
            <a:endParaRPr lang="en-US" dirty="0"/>
          </a:p>
        </p:txBody>
      </p:sp>
      <p:pic>
        <p:nvPicPr>
          <p:cNvPr id="2" name="docker image prune -a" descr="docker image prune -a">
            <a:hlinkClick r:id="" action="ppaction://media"/>
            <a:extLst>
              <a:ext uri="{FF2B5EF4-FFF2-40B4-BE49-F238E27FC236}">
                <a16:creationId xmlns:a16="http://schemas.microsoft.com/office/drawing/2014/main" id="{BDEBF133-5FD4-F446-8E53-E2562E12B22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56127" y="6350"/>
            <a:ext cx="11479746" cy="685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180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08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D55DF-385E-9A4F-AB08-FEBC11990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System Cleanup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23FD9-ADE0-084E-A8CC-44CA0BA25A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83520"/>
          </a:xfrm>
        </p:spPr>
        <p:txBody>
          <a:bodyPr>
            <a:normAutofit/>
          </a:bodyPr>
          <a:lstStyle/>
          <a:p>
            <a:r>
              <a:rPr lang="en-US" dirty="0"/>
              <a:t>How to easily remove all:</a:t>
            </a:r>
          </a:p>
          <a:p>
            <a:pPr lvl="1"/>
            <a:r>
              <a:rPr lang="en-US" dirty="0"/>
              <a:t>Dangling Images</a:t>
            </a:r>
          </a:p>
          <a:p>
            <a:pPr lvl="1"/>
            <a:r>
              <a:rPr lang="en-US" dirty="0"/>
              <a:t>Stopped Containers</a:t>
            </a:r>
          </a:p>
          <a:p>
            <a:pPr lvl="1"/>
            <a:r>
              <a:rPr lang="en-US" dirty="0"/>
              <a:t>Unused Networks</a:t>
            </a:r>
          </a:p>
          <a:p>
            <a:pPr lvl="1"/>
            <a:r>
              <a:rPr lang="en-US" dirty="0"/>
              <a:t>Build cache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system prune</a:t>
            </a:r>
          </a:p>
          <a:p>
            <a:r>
              <a:rPr lang="en-US" dirty="0"/>
              <a:t>Remove all of the above plus all unused Volumes: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system prune --volumes</a:t>
            </a:r>
          </a:p>
          <a:p>
            <a:pPr lvl="1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8781CE-B8A7-7540-B619-28D09909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BEAA2-2326-1F4D-9BCE-0FC3EC23B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1822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670A9-B06A-3448-BABA-FAD627500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9DACAD-17C1-C249-A498-C4A1A1ADD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83</a:t>
            </a:fld>
            <a:endParaRPr lang="en-US" dirty="0"/>
          </a:p>
        </p:txBody>
      </p:sp>
      <p:pic>
        <p:nvPicPr>
          <p:cNvPr id="2" name="docker image prune" descr="docker image prune">
            <a:hlinkClick r:id="" action="ppaction://media"/>
            <a:extLst>
              <a:ext uri="{FF2B5EF4-FFF2-40B4-BE49-F238E27FC236}">
                <a16:creationId xmlns:a16="http://schemas.microsoft.com/office/drawing/2014/main" id="{A2927C1A-6B48-F647-977D-271AB70C609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56127" y="6350"/>
            <a:ext cx="11479746" cy="685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438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23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D55DF-385E-9A4F-AB08-FEBC11990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Remove Unused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23FD9-ADE0-084E-A8CC-44CA0BA25A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8352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Unused</a:t>
            </a:r>
            <a:r>
              <a:rPr lang="en-US" dirty="0"/>
              <a:t> Images are those which have no associated Containers</a:t>
            </a:r>
          </a:p>
          <a:p>
            <a:r>
              <a:rPr lang="en-US" dirty="0"/>
              <a:t>What is an easy way to remove</a:t>
            </a:r>
            <a:r>
              <a:rPr lang="en-US" dirty="0">
                <a:solidFill>
                  <a:srgbClr val="FFFF00"/>
                </a:solidFill>
              </a:rPr>
              <a:t> unused </a:t>
            </a:r>
            <a:r>
              <a:rPr lang="en-US" dirty="0"/>
              <a:t>Images?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image prune -a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8781CE-B8A7-7540-B619-28D09909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BEAA2-2326-1F4D-9BCE-0FC3EC23B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0278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670A9-B06A-3448-BABA-FAD627500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9DACAD-17C1-C249-A498-C4A1A1ADD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85</a:t>
            </a:fld>
            <a:endParaRPr lang="en-US" dirty="0"/>
          </a:p>
        </p:txBody>
      </p:sp>
      <p:pic>
        <p:nvPicPr>
          <p:cNvPr id="2" name="docker system prune" descr="docker system prune">
            <a:hlinkClick r:id="" action="ppaction://media"/>
            <a:extLst>
              <a:ext uri="{FF2B5EF4-FFF2-40B4-BE49-F238E27FC236}">
                <a16:creationId xmlns:a16="http://schemas.microsoft.com/office/drawing/2014/main" id="{74C6E5BD-517D-1B45-8837-A4573501DFC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56127" y="6350"/>
            <a:ext cx="11479746" cy="685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183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17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D6E4C-FC36-3E4C-9387-96DD20072D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14013"/>
            <a:ext cx="9144000" cy="2387600"/>
          </a:xfrm>
        </p:spPr>
        <p:txBody>
          <a:bodyPr/>
          <a:lstStyle/>
          <a:p>
            <a:r>
              <a:rPr lang="en-US" dirty="0"/>
              <a:t>Part VI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51A0DE-9D64-5A48-94B5-5B4E427098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393688"/>
            <a:ext cx="9144000" cy="1655762"/>
          </a:xfrm>
        </p:spPr>
        <p:txBody>
          <a:bodyPr/>
          <a:lstStyle/>
          <a:p>
            <a:r>
              <a:rPr lang="en-US" dirty="0"/>
              <a:t>Quiz &amp; References</a:t>
            </a:r>
          </a:p>
        </p:txBody>
      </p:sp>
    </p:spTree>
    <p:extLst>
      <p:ext uri="{BB962C8B-B14F-4D97-AF65-F5344CB8AC3E}">
        <p14:creationId xmlns:p14="http://schemas.microsoft.com/office/powerpoint/2010/main" val="3013668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7C4089-1746-624B-8E73-D3DAB8E88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Quiz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CEAF79-F4AC-E94E-9E55-220D0D3969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2DC1A4-CE8B-DB4A-8F86-2508518C3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87</a:t>
            </a:fld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FB321FA-E52C-D94C-9BD4-7673E7F9DF74}"/>
              </a:ext>
            </a:extLst>
          </p:cNvPr>
          <p:cNvSpPr txBox="1">
            <a:spLocks/>
          </p:cNvSpPr>
          <p:nvPr/>
        </p:nvSpPr>
        <p:spPr>
          <a:xfrm>
            <a:off x="363880" y="5660945"/>
            <a:ext cx="11676444" cy="6134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linkClick r:id="rId2"/>
              </a:rPr>
              <a:t>https://github.wwt.com/pages/hullt/devnet-quizzes/docker-fundamentals/</a:t>
            </a:r>
            <a:endParaRPr lang="en-US" dirty="0"/>
          </a:p>
        </p:txBody>
      </p:sp>
      <p:pic>
        <p:nvPicPr>
          <p:cNvPr id="10" name="Picture 9" descr="A picture containing building, man, front, sitting&#10;&#10;Description automatically generated">
            <a:extLst>
              <a:ext uri="{FF2B5EF4-FFF2-40B4-BE49-F238E27FC236}">
                <a16:creationId xmlns:a16="http://schemas.microsoft.com/office/drawing/2014/main" id="{70321F9B-8052-3540-BE8F-C81CB76A37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8288" y="1394749"/>
            <a:ext cx="5182312" cy="4068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595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7C4089-1746-624B-8E73-D3DAB8E88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426B10-0364-A849-B3A4-1D0DA40915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hlinkClick r:id="rId2"/>
              </a:rPr>
              <a:t>https://docs.docker.com/install</a:t>
            </a:r>
          </a:p>
          <a:p>
            <a:r>
              <a:rPr lang="en-US" dirty="0">
                <a:hlinkClick r:id="rId2"/>
              </a:rPr>
              <a:t>https://docs.docker.com/engine/docker-overview</a:t>
            </a:r>
          </a:p>
          <a:p>
            <a:r>
              <a:rPr lang="en-US" dirty="0">
                <a:hlinkClick r:id="rId2"/>
              </a:rPr>
              <a:t>https://docs.docker.com/engine/reference/builder</a:t>
            </a:r>
          </a:p>
          <a:p>
            <a:r>
              <a:rPr lang="en-US" dirty="0">
                <a:hlinkClick r:id="rId2"/>
              </a:rPr>
              <a:t>https://docs.docker.com/engine/reference/commandline</a:t>
            </a:r>
          </a:p>
          <a:p>
            <a:r>
              <a:rPr lang="en-US" dirty="0">
                <a:hlinkClick r:id="rId2"/>
              </a:rPr>
              <a:t>https://docs.docker.com/network/</a:t>
            </a:r>
          </a:p>
          <a:p>
            <a:r>
              <a:rPr lang="en-US" dirty="0">
                <a:hlinkClick r:id="rId2"/>
              </a:rPr>
              <a:t>https://docs.docker.com/compose</a:t>
            </a:r>
          </a:p>
          <a:p>
            <a:r>
              <a:rPr lang="en-US" dirty="0">
                <a:hlinkClick r:id="rId2"/>
              </a:rPr>
              <a:t>https://en.wikipedia.org/wiki/Docker_%28software%29</a:t>
            </a:r>
            <a:endParaRPr lang="en-US" dirty="0"/>
          </a:p>
          <a:p>
            <a:r>
              <a:rPr lang="en-US" dirty="0">
                <a:hlinkClick r:id="rId3"/>
              </a:rPr>
              <a:t>https://en.wikipedia.org/wiki/OS-level_virtualization</a:t>
            </a:r>
            <a:endParaRPr lang="en-US" dirty="0"/>
          </a:p>
          <a:p>
            <a:r>
              <a:rPr lang="en-US" dirty="0">
                <a:hlinkClick r:id="rId4"/>
              </a:rPr>
              <a:t>https://diveintodocker.com</a:t>
            </a:r>
            <a:r>
              <a:rPr lang="en-US" dirty="0"/>
              <a:t> – paid instructional course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CEAF79-F4AC-E94E-9E55-220D0D3969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2DC1A4-CE8B-DB4A-8F86-2508518C3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8301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lose up of a sign&#10;&#10;Description automatically generated">
            <a:extLst>
              <a:ext uri="{FF2B5EF4-FFF2-40B4-BE49-F238E27FC236}">
                <a16:creationId xmlns:a16="http://schemas.microsoft.com/office/drawing/2014/main" id="{B65EBD54-CF93-1D4A-A39B-E0E2861C93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2610" y="1817365"/>
            <a:ext cx="3786779" cy="3223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662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85EF5D-650C-3B40-B094-703A11E3F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Wins for Docker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181CF1-43F9-8548-A8F2-800FED3223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Standardized developer environments</a:t>
            </a:r>
          </a:p>
          <a:p>
            <a:r>
              <a:rPr lang="en-US" dirty="0"/>
              <a:t>Distributed, especially multi-cloud, environments</a:t>
            </a:r>
          </a:p>
          <a:p>
            <a:r>
              <a:rPr lang="en-US" dirty="0"/>
              <a:t>Micro-services architectures</a:t>
            </a:r>
          </a:p>
          <a:p>
            <a:r>
              <a:rPr lang="en-US" dirty="0"/>
              <a:t>Cross-OS tool usage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72C709-5B1F-6540-8ECD-73AAE5087C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5C7D5A-2E3F-904F-A276-7A4CCABE3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9</a:t>
            </a:fld>
            <a:endParaRPr lang="en-US" dirty="0"/>
          </a:p>
        </p:txBody>
      </p: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161CB397-3FEE-6149-976E-45F8908D8626}"/>
              </a:ext>
            </a:extLst>
          </p:cNvPr>
          <p:cNvCxnSpPr>
            <a:cxnSpLocks/>
          </p:cNvCxnSpPr>
          <p:nvPr/>
        </p:nvCxnSpPr>
        <p:spPr>
          <a:xfrm>
            <a:off x="4397981" y="5100422"/>
            <a:ext cx="420314" cy="37979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Cloud 140">
            <a:extLst>
              <a:ext uri="{FF2B5EF4-FFF2-40B4-BE49-F238E27FC236}">
                <a16:creationId xmlns:a16="http://schemas.microsoft.com/office/drawing/2014/main" id="{918611B8-64B7-B64F-9919-002ED4E4414A}"/>
              </a:ext>
            </a:extLst>
          </p:cNvPr>
          <p:cNvSpPr/>
          <p:nvPr/>
        </p:nvSpPr>
        <p:spPr>
          <a:xfrm>
            <a:off x="4360901" y="5183128"/>
            <a:ext cx="1661032" cy="1262910"/>
          </a:xfrm>
          <a:prstGeom prst="cloud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Cloud 141">
            <a:extLst>
              <a:ext uri="{FF2B5EF4-FFF2-40B4-BE49-F238E27FC236}">
                <a16:creationId xmlns:a16="http://schemas.microsoft.com/office/drawing/2014/main" id="{C3A3AF0F-CA05-B841-8AC0-7B6173ADF023}"/>
              </a:ext>
            </a:extLst>
          </p:cNvPr>
          <p:cNvSpPr/>
          <p:nvPr/>
        </p:nvSpPr>
        <p:spPr>
          <a:xfrm>
            <a:off x="3113052" y="4160019"/>
            <a:ext cx="1661032" cy="1262910"/>
          </a:xfrm>
          <a:prstGeom prst="cloud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349F08C2-B0CB-3643-8983-BF9D1F259431}"/>
              </a:ext>
            </a:extLst>
          </p:cNvPr>
          <p:cNvGrpSpPr/>
          <p:nvPr/>
        </p:nvGrpSpPr>
        <p:grpSpPr>
          <a:xfrm>
            <a:off x="3455246" y="4246540"/>
            <a:ext cx="949126" cy="895235"/>
            <a:chOff x="408464" y="3872276"/>
            <a:chExt cx="2636443" cy="2486746"/>
          </a:xfrm>
        </p:grpSpPr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4549041A-D073-1E4A-9C4D-1CFBC5FBAE94}"/>
                </a:ext>
              </a:extLst>
            </p:cNvPr>
            <p:cNvSpPr/>
            <p:nvPr/>
          </p:nvSpPr>
          <p:spPr>
            <a:xfrm>
              <a:off x="408464" y="4219987"/>
              <a:ext cx="2636443" cy="2139035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5" name="Picture 144" descr="A close up of a sign&#10;&#10;Description automatically generated">
              <a:extLst>
                <a:ext uri="{FF2B5EF4-FFF2-40B4-BE49-F238E27FC236}">
                  <a16:creationId xmlns:a16="http://schemas.microsoft.com/office/drawing/2014/main" id="{1C318A0A-EC55-974A-BFEF-2E6E2D7746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07765" y="3872276"/>
              <a:ext cx="839792" cy="601851"/>
            </a:xfrm>
            <a:prstGeom prst="rect">
              <a:avLst/>
            </a:prstGeom>
          </p:spPr>
        </p:pic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6754272B-2700-0649-8132-5EF8D577F8ED}"/>
              </a:ext>
            </a:extLst>
          </p:cNvPr>
          <p:cNvGrpSpPr/>
          <p:nvPr/>
        </p:nvGrpSpPr>
        <p:grpSpPr>
          <a:xfrm>
            <a:off x="211694" y="3872276"/>
            <a:ext cx="2636443" cy="2486746"/>
            <a:chOff x="408464" y="3872276"/>
            <a:chExt cx="2636443" cy="2486746"/>
          </a:xfrm>
        </p:grpSpPr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2C8F863B-639C-B048-B493-5374C1383000}"/>
                </a:ext>
              </a:extLst>
            </p:cNvPr>
            <p:cNvSpPr/>
            <p:nvPr/>
          </p:nvSpPr>
          <p:spPr>
            <a:xfrm>
              <a:off x="408464" y="4219987"/>
              <a:ext cx="2636443" cy="2139035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8" name="Picture 147" descr="A close up of a sign&#10;&#10;Description automatically generated">
              <a:extLst>
                <a:ext uri="{FF2B5EF4-FFF2-40B4-BE49-F238E27FC236}">
                  <a16:creationId xmlns:a16="http://schemas.microsoft.com/office/drawing/2014/main" id="{7B6111C1-4052-DC44-8D96-42FA102866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07765" y="3872276"/>
              <a:ext cx="839792" cy="601851"/>
            </a:xfrm>
            <a:prstGeom prst="rect">
              <a:avLst/>
            </a:prstGeom>
          </p:spPr>
        </p:pic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AB0A6948-8610-9F44-B781-7C7B06B0D787}"/>
              </a:ext>
            </a:extLst>
          </p:cNvPr>
          <p:cNvGrpSpPr/>
          <p:nvPr/>
        </p:nvGrpSpPr>
        <p:grpSpPr>
          <a:xfrm>
            <a:off x="958227" y="4835481"/>
            <a:ext cx="1476374" cy="901701"/>
            <a:chOff x="1154997" y="4835481"/>
            <a:chExt cx="1476374" cy="901701"/>
          </a:xfrm>
        </p:grpSpPr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3A686DEA-9858-3042-A658-363F278E0C59}"/>
                </a:ext>
              </a:extLst>
            </p:cNvPr>
            <p:cNvSpPr/>
            <p:nvPr/>
          </p:nvSpPr>
          <p:spPr>
            <a:xfrm>
              <a:off x="1154998" y="4835482"/>
              <a:ext cx="1476373" cy="9017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accent2"/>
                  </a:solidFill>
                </a:rPr>
                <a:t>for</a:t>
              </a:r>
              <a:r>
                <a:rPr lang="en-US" sz="1400" dirty="0"/>
                <a:t> </a:t>
              </a:r>
              <a:r>
                <a:rPr lang="en-US" sz="1400" dirty="0">
                  <a:solidFill>
                    <a:schemeClr val="bg1"/>
                  </a:solidFill>
                </a:rPr>
                <a:t>x</a:t>
              </a:r>
              <a:r>
                <a:rPr lang="en-US" sz="1400" dirty="0"/>
                <a:t> </a:t>
              </a:r>
              <a:r>
                <a:rPr lang="en-US" sz="1400" dirty="0">
                  <a:solidFill>
                    <a:srgbClr val="00B0F0"/>
                  </a:solidFill>
                </a:rPr>
                <a:t>in</a:t>
              </a:r>
              <a:r>
                <a:rPr lang="en-US" sz="1400" dirty="0"/>
                <a:t> </a:t>
              </a:r>
              <a:r>
                <a:rPr lang="en-US" sz="1400" dirty="0">
                  <a:solidFill>
                    <a:schemeClr val="accent6"/>
                  </a:solidFill>
                </a:rPr>
                <a:t>range(</a:t>
              </a:r>
              <a:r>
                <a:rPr lang="en-US" sz="1400" dirty="0">
                  <a:solidFill>
                    <a:schemeClr val="bg1"/>
                  </a:solidFill>
                </a:rPr>
                <a:t>3</a:t>
              </a:r>
              <a:r>
                <a:rPr lang="en-US" sz="1400" dirty="0">
                  <a:solidFill>
                    <a:schemeClr val="accent6"/>
                  </a:solidFill>
                </a:rPr>
                <a:t>)</a:t>
              </a:r>
              <a:r>
                <a:rPr lang="en-US" sz="1400" dirty="0">
                  <a:solidFill>
                    <a:schemeClr val="bg1"/>
                  </a:solidFill>
                </a:rPr>
                <a:t>:</a:t>
              </a:r>
            </a:p>
            <a:p>
              <a:pPr algn="ctr"/>
              <a:r>
                <a:rPr lang="en-US" sz="1400" dirty="0"/>
                <a:t>  </a:t>
              </a:r>
              <a:r>
                <a:rPr lang="en-US" sz="1400" dirty="0">
                  <a:solidFill>
                    <a:schemeClr val="accent6"/>
                  </a:solidFill>
                </a:rPr>
                <a:t>print(</a:t>
              </a:r>
              <a:r>
                <a:rPr lang="en-US" sz="1400" dirty="0">
                  <a:solidFill>
                    <a:schemeClr val="bg1"/>
                  </a:solidFill>
                </a:rPr>
                <a:t>x</a:t>
              </a:r>
              <a:r>
                <a:rPr lang="en-US" sz="1400" dirty="0">
                  <a:solidFill>
                    <a:schemeClr val="accent6"/>
                  </a:solidFill>
                </a:rPr>
                <a:t>)</a:t>
              </a:r>
            </a:p>
          </p:txBody>
        </p: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CA5581F4-B00C-074A-879C-0F09F2220FAF}"/>
                </a:ext>
              </a:extLst>
            </p:cNvPr>
            <p:cNvSpPr/>
            <p:nvPr/>
          </p:nvSpPr>
          <p:spPr>
            <a:xfrm flipV="1">
              <a:off x="1154997" y="4835481"/>
              <a:ext cx="1476373" cy="18991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F1CB2AC2-0B00-9B4E-AEAB-1107059E5999}"/>
                </a:ext>
              </a:extLst>
            </p:cNvPr>
            <p:cNvSpPr/>
            <p:nvPr/>
          </p:nvSpPr>
          <p:spPr>
            <a:xfrm>
              <a:off x="1203417" y="4895515"/>
              <a:ext cx="69850" cy="6985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802191B9-A9D7-8346-8AD9-2DF2F307B01B}"/>
                </a:ext>
              </a:extLst>
            </p:cNvPr>
            <p:cNvSpPr/>
            <p:nvPr/>
          </p:nvSpPr>
          <p:spPr>
            <a:xfrm>
              <a:off x="1321686" y="4897314"/>
              <a:ext cx="69850" cy="69850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34942296-9596-1A4A-A894-F86ABE64D776}"/>
                </a:ext>
              </a:extLst>
            </p:cNvPr>
            <p:cNvSpPr/>
            <p:nvPr/>
          </p:nvSpPr>
          <p:spPr>
            <a:xfrm>
              <a:off x="1436781" y="4895515"/>
              <a:ext cx="69850" cy="69850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55" name="Picture 154" descr="A picture containing clock&#10;&#10;Description automatically generated">
            <a:extLst>
              <a:ext uri="{FF2B5EF4-FFF2-40B4-BE49-F238E27FC236}">
                <a16:creationId xmlns:a16="http://schemas.microsoft.com/office/drawing/2014/main" id="{24766F4C-19E6-3546-BE9C-19823F9381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601" y="4336816"/>
            <a:ext cx="901701" cy="901701"/>
          </a:xfrm>
          <a:prstGeom prst="rect">
            <a:avLst/>
          </a:prstGeom>
        </p:spPr>
      </p:pic>
      <p:pic>
        <p:nvPicPr>
          <p:cNvPr id="156" name="Picture 155" descr="A close up of a logo&#10;&#10;Description automatically generated">
            <a:extLst>
              <a:ext uri="{FF2B5EF4-FFF2-40B4-BE49-F238E27FC236}">
                <a16:creationId xmlns:a16="http://schemas.microsoft.com/office/drawing/2014/main" id="{EA581F75-7CAE-C947-9E3B-1AC22C18B4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1922515" y="4346006"/>
            <a:ext cx="874962" cy="772288"/>
          </a:xfrm>
          <a:prstGeom prst="rect">
            <a:avLst/>
          </a:prstGeom>
        </p:spPr>
      </p:pic>
      <p:pic>
        <p:nvPicPr>
          <p:cNvPr id="157" name="Picture 156" descr="A close up of a sign&#10;&#10;Description automatically generated">
            <a:extLst>
              <a:ext uri="{FF2B5EF4-FFF2-40B4-BE49-F238E27FC236}">
                <a16:creationId xmlns:a16="http://schemas.microsoft.com/office/drawing/2014/main" id="{AA9F4D46-4982-1A4D-A4CA-F4D6A505BD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0864" y="5275713"/>
            <a:ext cx="900556" cy="1043501"/>
          </a:xfrm>
          <a:prstGeom prst="rect">
            <a:avLst/>
          </a:prstGeom>
        </p:spPr>
      </p:pic>
      <p:pic>
        <p:nvPicPr>
          <p:cNvPr id="158" name="Picture 157" descr="A close up of a sign&#10;&#10;Description automatically generated">
            <a:extLst>
              <a:ext uri="{FF2B5EF4-FFF2-40B4-BE49-F238E27FC236}">
                <a16:creationId xmlns:a16="http://schemas.microsoft.com/office/drawing/2014/main" id="{ADF2E209-B954-2A48-A945-04000C4D33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52591" y="5376629"/>
            <a:ext cx="742032" cy="838981"/>
          </a:xfrm>
          <a:prstGeom prst="rect">
            <a:avLst/>
          </a:prstGeom>
        </p:spPr>
      </p:pic>
      <p:pic>
        <p:nvPicPr>
          <p:cNvPr id="159" name="Picture 158" descr="A close up of a sign&#10;&#10;Description automatically generated">
            <a:extLst>
              <a:ext uri="{FF2B5EF4-FFF2-40B4-BE49-F238E27FC236}">
                <a16:creationId xmlns:a16="http://schemas.microsoft.com/office/drawing/2014/main" id="{E55C5028-5D16-0841-82EE-326F9618B70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77662" y="4437326"/>
            <a:ext cx="612361" cy="612361"/>
          </a:xfrm>
          <a:prstGeom prst="rect">
            <a:avLst/>
          </a:prstGeom>
        </p:spPr>
      </p:pic>
      <p:grpSp>
        <p:nvGrpSpPr>
          <p:cNvPr id="160" name="Group 159">
            <a:extLst>
              <a:ext uri="{FF2B5EF4-FFF2-40B4-BE49-F238E27FC236}">
                <a16:creationId xmlns:a16="http://schemas.microsoft.com/office/drawing/2014/main" id="{7FEF1538-DD88-6E47-AD4B-EEA989CC49DE}"/>
              </a:ext>
            </a:extLst>
          </p:cNvPr>
          <p:cNvGrpSpPr/>
          <p:nvPr/>
        </p:nvGrpSpPr>
        <p:grpSpPr>
          <a:xfrm>
            <a:off x="6258519" y="3940601"/>
            <a:ext cx="1308484" cy="957330"/>
            <a:chOff x="7023493" y="4219768"/>
            <a:chExt cx="1308484" cy="957330"/>
          </a:xfrm>
        </p:grpSpPr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9BA2A4A6-62A3-D641-B7AF-0067683A7487}"/>
                </a:ext>
              </a:extLst>
            </p:cNvPr>
            <p:cNvSpPr/>
            <p:nvPr/>
          </p:nvSpPr>
          <p:spPr>
            <a:xfrm>
              <a:off x="7023493" y="4391026"/>
              <a:ext cx="1308484" cy="78607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2" name="Picture 161" descr="A close up of a sign&#10;&#10;Description automatically generated">
              <a:extLst>
                <a:ext uri="{FF2B5EF4-FFF2-40B4-BE49-F238E27FC236}">
                  <a16:creationId xmlns:a16="http://schemas.microsoft.com/office/drawing/2014/main" id="{E27FD531-EE8E-9449-A6E7-91CDB42D46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56571" y="4219768"/>
              <a:ext cx="442327" cy="317001"/>
            </a:xfrm>
            <a:prstGeom prst="rect">
              <a:avLst/>
            </a:prstGeom>
          </p:spPr>
        </p:pic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838A5F12-C1F2-4049-B2CF-E1DF6E0C5624}"/>
              </a:ext>
            </a:extLst>
          </p:cNvPr>
          <p:cNvGrpSpPr/>
          <p:nvPr/>
        </p:nvGrpSpPr>
        <p:grpSpPr>
          <a:xfrm>
            <a:off x="7657587" y="3935941"/>
            <a:ext cx="1308484" cy="957330"/>
            <a:chOff x="7023493" y="4219768"/>
            <a:chExt cx="1308484" cy="957330"/>
          </a:xfrm>
        </p:grpSpPr>
        <p:sp>
          <p:nvSpPr>
            <p:cNvPr id="164" name="Rectangle 163">
              <a:extLst>
                <a:ext uri="{FF2B5EF4-FFF2-40B4-BE49-F238E27FC236}">
                  <a16:creationId xmlns:a16="http://schemas.microsoft.com/office/drawing/2014/main" id="{0B57701B-C673-2947-BC4A-456E59E0C0F0}"/>
                </a:ext>
              </a:extLst>
            </p:cNvPr>
            <p:cNvSpPr/>
            <p:nvPr/>
          </p:nvSpPr>
          <p:spPr>
            <a:xfrm>
              <a:off x="7023493" y="4391026"/>
              <a:ext cx="1308484" cy="78607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5" name="Picture 164" descr="A close up of a sign&#10;&#10;Description automatically generated">
              <a:extLst>
                <a:ext uri="{FF2B5EF4-FFF2-40B4-BE49-F238E27FC236}">
                  <a16:creationId xmlns:a16="http://schemas.microsoft.com/office/drawing/2014/main" id="{39D0D5EB-021E-2C4D-ABF1-7B60B493C7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56571" y="4219768"/>
              <a:ext cx="442327" cy="317001"/>
            </a:xfrm>
            <a:prstGeom prst="rect">
              <a:avLst/>
            </a:prstGeom>
          </p:spPr>
        </p:pic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18CB5F0D-5D3D-D04A-84F7-F1F43B2B99AA}"/>
              </a:ext>
            </a:extLst>
          </p:cNvPr>
          <p:cNvGrpSpPr/>
          <p:nvPr/>
        </p:nvGrpSpPr>
        <p:grpSpPr>
          <a:xfrm>
            <a:off x="6258518" y="4797048"/>
            <a:ext cx="1308484" cy="957330"/>
            <a:chOff x="7023493" y="4219768"/>
            <a:chExt cx="1308484" cy="957330"/>
          </a:xfrm>
        </p:grpSpPr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CDBA8D40-4871-7243-8CD1-9EE0A37B4125}"/>
                </a:ext>
              </a:extLst>
            </p:cNvPr>
            <p:cNvSpPr/>
            <p:nvPr/>
          </p:nvSpPr>
          <p:spPr>
            <a:xfrm>
              <a:off x="7023493" y="4391026"/>
              <a:ext cx="1308484" cy="78607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8" name="Picture 167" descr="A close up of a sign&#10;&#10;Description automatically generated">
              <a:extLst>
                <a:ext uri="{FF2B5EF4-FFF2-40B4-BE49-F238E27FC236}">
                  <a16:creationId xmlns:a16="http://schemas.microsoft.com/office/drawing/2014/main" id="{A96D3990-F278-104F-9422-F08B9C6A94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56571" y="4219768"/>
              <a:ext cx="442327" cy="317001"/>
            </a:xfrm>
            <a:prstGeom prst="rect">
              <a:avLst/>
            </a:prstGeom>
          </p:spPr>
        </p:pic>
      </p:grp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0A6F56C0-C275-D648-A829-7B996EC1B1E6}"/>
              </a:ext>
            </a:extLst>
          </p:cNvPr>
          <p:cNvGrpSpPr/>
          <p:nvPr/>
        </p:nvGrpSpPr>
        <p:grpSpPr>
          <a:xfrm>
            <a:off x="7662364" y="4790264"/>
            <a:ext cx="1308484" cy="957330"/>
            <a:chOff x="7023493" y="4219768"/>
            <a:chExt cx="1308484" cy="957330"/>
          </a:xfrm>
        </p:grpSpPr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AE165A35-913F-1445-8ACE-C33B1670799C}"/>
                </a:ext>
              </a:extLst>
            </p:cNvPr>
            <p:cNvSpPr/>
            <p:nvPr/>
          </p:nvSpPr>
          <p:spPr>
            <a:xfrm>
              <a:off x="7023493" y="4391026"/>
              <a:ext cx="1308484" cy="78607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1" name="Picture 170" descr="A close up of a sign&#10;&#10;Description automatically generated">
              <a:extLst>
                <a:ext uri="{FF2B5EF4-FFF2-40B4-BE49-F238E27FC236}">
                  <a16:creationId xmlns:a16="http://schemas.microsoft.com/office/drawing/2014/main" id="{4D4D9D44-BCCF-F14A-AA6F-9C5BA763FD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56571" y="4219768"/>
              <a:ext cx="442327" cy="317001"/>
            </a:xfrm>
            <a:prstGeom prst="rect">
              <a:avLst/>
            </a:prstGeom>
          </p:spPr>
        </p:pic>
      </p:grp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300B5ACD-F71A-4846-8F9E-36CF67F7CA94}"/>
              </a:ext>
            </a:extLst>
          </p:cNvPr>
          <p:cNvGrpSpPr/>
          <p:nvPr/>
        </p:nvGrpSpPr>
        <p:grpSpPr>
          <a:xfrm>
            <a:off x="6258518" y="5653495"/>
            <a:ext cx="1308484" cy="957330"/>
            <a:chOff x="7023493" y="4219768"/>
            <a:chExt cx="1308484" cy="957330"/>
          </a:xfrm>
        </p:grpSpPr>
        <p:sp>
          <p:nvSpPr>
            <p:cNvPr id="173" name="Rectangle 172">
              <a:extLst>
                <a:ext uri="{FF2B5EF4-FFF2-40B4-BE49-F238E27FC236}">
                  <a16:creationId xmlns:a16="http://schemas.microsoft.com/office/drawing/2014/main" id="{EFBCC533-F104-D245-804A-8BF70478EF74}"/>
                </a:ext>
              </a:extLst>
            </p:cNvPr>
            <p:cNvSpPr/>
            <p:nvPr/>
          </p:nvSpPr>
          <p:spPr>
            <a:xfrm>
              <a:off x="7023493" y="4391026"/>
              <a:ext cx="1308484" cy="78607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4" name="Picture 173" descr="A close up of a sign&#10;&#10;Description automatically generated">
              <a:extLst>
                <a:ext uri="{FF2B5EF4-FFF2-40B4-BE49-F238E27FC236}">
                  <a16:creationId xmlns:a16="http://schemas.microsoft.com/office/drawing/2014/main" id="{30101248-E421-D544-B413-CA57FBC416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56571" y="4219768"/>
              <a:ext cx="442327" cy="317001"/>
            </a:xfrm>
            <a:prstGeom prst="rect">
              <a:avLst/>
            </a:prstGeom>
          </p:spPr>
        </p:pic>
      </p:grpSp>
      <p:grpSp>
        <p:nvGrpSpPr>
          <p:cNvPr id="175" name="Group 174">
            <a:extLst>
              <a:ext uri="{FF2B5EF4-FFF2-40B4-BE49-F238E27FC236}">
                <a16:creationId xmlns:a16="http://schemas.microsoft.com/office/drawing/2014/main" id="{53380860-CECA-2746-8E8A-637248B79A08}"/>
              </a:ext>
            </a:extLst>
          </p:cNvPr>
          <p:cNvGrpSpPr/>
          <p:nvPr/>
        </p:nvGrpSpPr>
        <p:grpSpPr>
          <a:xfrm>
            <a:off x="7657586" y="5653495"/>
            <a:ext cx="1308484" cy="957330"/>
            <a:chOff x="7023493" y="4219768"/>
            <a:chExt cx="1308484" cy="957330"/>
          </a:xfrm>
        </p:grpSpPr>
        <p:sp>
          <p:nvSpPr>
            <p:cNvPr id="176" name="Rectangle 175">
              <a:extLst>
                <a:ext uri="{FF2B5EF4-FFF2-40B4-BE49-F238E27FC236}">
                  <a16:creationId xmlns:a16="http://schemas.microsoft.com/office/drawing/2014/main" id="{BBA466BE-EB49-BA43-9D95-36F338ABACA0}"/>
                </a:ext>
              </a:extLst>
            </p:cNvPr>
            <p:cNvSpPr/>
            <p:nvPr/>
          </p:nvSpPr>
          <p:spPr>
            <a:xfrm>
              <a:off x="7023493" y="4391026"/>
              <a:ext cx="1308484" cy="78607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7" name="Picture 176" descr="A close up of a sign&#10;&#10;Description automatically generated">
              <a:extLst>
                <a:ext uri="{FF2B5EF4-FFF2-40B4-BE49-F238E27FC236}">
                  <a16:creationId xmlns:a16="http://schemas.microsoft.com/office/drawing/2014/main" id="{6D658DF5-4FE4-EF4C-9219-625C4A52A4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56571" y="4219768"/>
              <a:ext cx="442327" cy="317001"/>
            </a:xfrm>
            <a:prstGeom prst="rect">
              <a:avLst/>
            </a:prstGeom>
          </p:spPr>
        </p:pic>
      </p:grpSp>
      <p:sp>
        <p:nvSpPr>
          <p:cNvPr id="178" name="Rectangle 177">
            <a:extLst>
              <a:ext uri="{FF2B5EF4-FFF2-40B4-BE49-F238E27FC236}">
                <a16:creationId xmlns:a16="http://schemas.microsoft.com/office/drawing/2014/main" id="{61BFF5A8-537F-7C4F-9934-EDE6E84AE569}"/>
              </a:ext>
            </a:extLst>
          </p:cNvPr>
          <p:cNvSpPr/>
          <p:nvPr/>
        </p:nvSpPr>
        <p:spPr>
          <a:xfrm>
            <a:off x="7075760" y="4520520"/>
            <a:ext cx="1041903" cy="533602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 C</a:t>
            </a:r>
          </a:p>
        </p:txBody>
      </p:sp>
      <p:sp>
        <p:nvSpPr>
          <p:cNvPr id="179" name="Rectangle 178">
            <a:extLst>
              <a:ext uri="{FF2B5EF4-FFF2-40B4-BE49-F238E27FC236}">
                <a16:creationId xmlns:a16="http://schemas.microsoft.com/office/drawing/2014/main" id="{E40D3F8E-85A2-F941-A794-5CE9659282B1}"/>
              </a:ext>
            </a:extLst>
          </p:cNvPr>
          <p:cNvSpPr/>
          <p:nvPr/>
        </p:nvSpPr>
        <p:spPr>
          <a:xfrm>
            <a:off x="7075759" y="5105603"/>
            <a:ext cx="1041903" cy="533602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 B</a:t>
            </a:r>
          </a:p>
        </p:txBody>
      </p:sp>
      <p:sp>
        <p:nvSpPr>
          <p:cNvPr id="180" name="Rectangle 179">
            <a:extLst>
              <a:ext uri="{FF2B5EF4-FFF2-40B4-BE49-F238E27FC236}">
                <a16:creationId xmlns:a16="http://schemas.microsoft.com/office/drawing/2014/main" id="{88A6E40C-53A4-F744-9486-1B3157F00E9C}"/>
              </a:ext>
            </a:extLst>
          </p:cNvPr>
          <p:cNvSpPr/>
          <p:nvPr/>
        </p:nvSpPr>
        <p:spPr>
          <a:xfrm>
            <a:off x="7075759" y="5698998"/>
            <a:ext cx="1041903" cy="533602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 A</a:t>
            </a:r>
          </a:p>
        </p:txBody>
      </p:sp>
      <p:sp>
        <p:nvSpPr>
          <p:cNvPr id="181" name="Rectangle 180">
            <a:extLst>
              <a:ext uri="{FF2B5EF4-FFF2-40B4-BE49-F238E27FC236}">
                <a16:creationId xmlns:a16="http://schemas.microsoft.com/office/drawing/2014/main" id="{D357B442-33B9-2647-8019-690F590DF6C6}"/>
              </a:ext>
            </a:extLst>
          </p:cNvPr>
          <p:cNvSpPr/>
          <p:nvPr/>
        </p:nvSpPr>
        <p:spPr>
          <a:xfrm>
            <a:off x="7790875" y="4255415"/>
            <a:ext cx="1041903" cy="533602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 C</a:t>
            </a:r>
          </a:p>
        </p:txBody>
      </p:sp>
      <p:sp>
        <p:nvSpPr>
          <p:cNvPr id="182" name="Rectangle 181">
            <a:extLst>
              <a:ext uri="{FF2B5EF4-FFF2-40B4-BE49-F238E27FC236}">
                <a16:creationId xmlns:a16="http://schemas.microsoft.com/office/drawing/2014/main" id="{37A8D410-757D-174F-900A-EACEDCA91546}"/>
              </a:ext>
            </a:extLst>
          </p:cNvPr>
          <p:cNvSpPr/>
          <p:nvPr/>
        </p:nvSpPr>
        <p:spPr>
          <a:xfrm>
            <a:off x="7790875" y="5114049"/>
            <a:ext cx="1041903" cy="533602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 B</a:t>
            </a:r>
          </a:p>
        </p:txBody>
      </p:sp>
      <p:sp>
        <p:nvSpPr>
          <p:cNvPr id="183" name="Rectangle 182">
            <a:extLst>
              <a:ext uri="{FF2B5EF4-FFF2-40B4-BE49-F238E27FC236}">
                <a16:creationId xmlns:a16="http://schemas.microsoft.com/office/drawing/2014/main" id="{300E1694-2F83-8C49-8891-BEE04866BE76}"/>
              </a:ext>
            </a:extLst>
          </p:cNvPr>
          <p:cNvSpPr/>
          <p:nvPr/>
        </p:nvSpPr>
        <p:spPr>
          <a:xfrm>
            <a:off x="7790875" y="5983599"/>
            <a:ext cx="1041903" cy="533602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 A</a:t>
            </a:r>
          </a:p>
        </p:txBody>
      </p:sp>
      <p:pic>
        <p:nvPicPr>
          <p:cNvPr id="184" name="Picture 183" descr="A flat screen television&#10;&#10;Description automatically generated">
            <a:extLst>
              <a:ext uri="{FF2B5EF4-FFF2-40B4-BE49-F238E27FC236}">
                <a16:creationId xmlns:a16="http://schemas.microsoft.com/office/drawing/2014/main" id="{A0B2FA48-3610-1E4D-A797-18D53F61388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85161" y="4462180"/>
            <a:ext cx="2949016" cy="1699140"/>
          </a:xfrm>
          <a:prstGeom prst="rect">
            <a:avLst/>
          </a:prstGeom>
        </p:spPr>
      </p:pic>
      <p:grpSp>
        <p:nvGrpSpPr>
          <p:cNvPr id="185" name="Group 184">
            <a:extLst>
              <a:ext uri="{FF2B5EF4-FFF2-40B4-BE49-F238E27FC236}">
                <a16:creationId xmlns:a16="http://schemas.microsoft.com/office/drawing/2014/main" id="{C595ABC4-BDC7-F546-9EFA-3B284253ED2C}"/>
              </a:ext>
            </a:extLst>
          </p:cNvPr>
          <p:cNvGrpSpPr/>
          <p:nvPr/>
        </p:nvGrpSpPr>
        <p:grpSpPr>
          <a:xfrm>
            <a:off x="9828092" y="4477489"/>
            <a:ext cx="1663154" cy="1274771"/>
            <a:chOff x="9828092" y="4477489"/>
            <a:chExt cx="1663154" cy="1274771"/>
          </a:xfrm>
        </p:grpSpPr>
        <p:sp>
          <p:nvSpPr>
            <p:cNvPr id="186" name="Rectangle 185">
              <a:extLst>
                <a:ext uri="{FF2B5EF4-FFF2-40B4-BE49-F238E27FC236}">
                  <a16:creationId xmlns:a16="http://schemas.microsoft.com/office/drawing/2014/main" id="{F4941DB4-9539-DA4E-9ABD-AC6BF47B147B}"/>
                </a:ext>
              </a:extLst>
            </p:cNvPr>
            <p:cNvSpPr/>
            <p:nvPr/>
          </p:nvSpPr>
          <p:spPr>
            <a:xfrm>
              <a:off x="9828092" y="4693181"/>
              <a:ext cx="1663154" cy="1059079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87" name="Picture 186" descr="A close up of a sign&#10;&#10;Description automatically generated">
              <a:extLst>
                <a:ext uri="{FF2B5EF4-FFF2-40B4-BE49-F238E27FC236}">
                  <a16:creationId xmlns:a16="http://schemas.microsoft.com/office/drawing/2014/main" id="{75A5B006-88F9-A349-AF21-ED1AA53443F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457691" y="4477489"/>
              <a:ext cx="442327" cy="317001"/>
            </a:xfrm>
            <a:prstGeom prst="rect">
              <a:avLst/>
            </a:prstGeom>
          </p:spPr>
        </p:pic>
      </p:grpSp>
      <p:pic>
        <p:nvPicPr>
          <p:cNvPr id="188" name="Picture 187" descr="A close up of a logo&#10;&#10;Description automatically generated">
            <a:extLst>
              <a:ext uri="{FF2B5EF4-FFF2-40B4-BE49-F238E27FC236}">
                <a16:creationId xmlns:a16="http://schemas.microsoft.com/office/drawing/2014/main" id="{1739E3B4-0D20-6D40-BCE2-D9C966C0F09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324333" y="4877807"/>
            <a:ext cx="617677" cy="775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861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-7.40741E-7 L 0.10429 0.1537 " pathEditMode="relative" rAng="0" ptsTypes="AA">
                                      <p:cBhvr>
                                        <p:cTn id="64" dur="20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08" y="7685"/>
                                    </p:animMotion>
                                  </p:childTnLst>
                                </p:cTn>
                              </p:par>
                              <p:par>
                                <p:cTn id="6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3.33333E-6 L 0.10521 0.15162 " pathEditMode="relative" rAng="0" ptsTypes="AA">
                                      <p:cBhvr>
                                        <p:cTn id="66" dur="20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60" y="75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6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000"/>
                            </p:stCondLst>
                            <p:childTnLst>
                              <p:par>
                                <p:cTn id="8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4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9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500"/>
                            </p:stCondLst>
                            <p:childTnLst>
                              <p:par>
                                <p:cTn id="9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3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000"/>
                            </p:stCondLst>
                            <p:childTnLst>
                              <p:par>
                                <p:cTn id="9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7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500"/>
                            </p:stCondLst>
                            <p:childTnLst>
                              <p:par>
                                <p:cTn id="99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1.85185E-6 L -0.05612 -0.03889 " pathEditMode="relative" rAng="0" ptsTypes="AA">
                                      <p:cBhvr>
                                        <p:cTn id="100" dur="5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12" y="-1944"/>
                                    </p:animMotion>
                                  </p:childTnLst>
                                </p:cTn>
                              </p:par>
                              <p:par>
                                <p:cTn id="10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3.33333E-6 L -0.05638 0.00209 " pathEditMode="relative" rAng="0" ptsTypes="AA">
                                      <p:cBhvr>
                                        <p:cTn id="102" dur="5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26" y="93"/>
                                    </p:animMotion>
                                  </p:childTnLst>
                                </p:cTn>
                              </p:par>
                              <p:par>
                                <p:cTn id="10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2.59259E-6 L -0.05586 0.0456 " pathEditMode="relative" rAng="0" ptsTypes="AA">
                                      <p:cBhvr>
                                        <p:cTn id="104" dur="5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99" y="22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9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2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5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500"/>
                            </p:stCondLst>
                            <p:childTnLst>
                              <p:par>
                                <p:cTn id="11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9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2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5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5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0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500"/>
                            </p:stCondLst>
                            <p:childTnLst>
                              <p:par>
                                <p:cTn id="14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4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41" grpId="0" animBg="1"/>
      <p:bldP spid="142" grpId="0" animBg="1"/>
      <p:bldP spid="178" grpId="0" animBg="1"/>
      <p:bldP spid="178" grpId="1" animBg="1"/>
      <p:bldP spid="179" grpId="0" animBg="1"/>
      <p:bldP spid="179" grpId="1" animBg="1"/>
      <p:bldP spid="180" grpId="0" animBg="1"/>
      <p:bldP spid="180" grpId="1" animBg="1"/>
      <p:bldP spid="181" grpId="0" animBg="1"/>
      <p:bldP spid="182" grpId="0" animBg="1"/>
      <p:bldP spid="183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670A9-B06A-3448-BABA-FAD627500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9DACAD-17C1-C249-A498-C4A1A1ADD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90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6638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2878</TotalTime>
  <Words>3028</Words>
  <Application>Microsoft Macintosh PowerPoint</Application>
  <PresentationFormat>Widescreen</PresentationFormat>
  <Paragraphs>695</Paragraphs>
  <Slides>90</Slides>
  <Notes>81</Notes>
  <HiddenSlides>0</HiddenSlides>
  <MMClips>31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90</vt:i4>
      </vt:variant>
    </vt:vector>
  </HeadingPairs>
  <TitlesOfParts>
    <vt:vector size="95" baseType="lpstr">
      <vt:lpstr>Andale Mono</vt:lpstr>
      <vt:lpstr>Arial</vt:lpstr>
      <vt:lpstr>Calibri</vt:lpstr>
      <vt:lpstr>Calibri Light</vt:lpstr>
      <vt:lpstr>Office Theme</vt:lpstr>
      <vt:lpstr>Introduction To Docker</vt:lpstr>
      <vt:lpstr>If you want hands-on practice…</vt:lpstr>
      <vt:lpstr>Part I</vt:lpstr>
      <vt:lpstr>Why Does Does Docker Matter?</vt:lpstr>
      <vt:lpstr>What is Docker?</vt:lpstr>
      <vt:lpstr>What is Container?</vt:lpstr>
      <vt:lpstr>Comparing Virtual Machines and Containers</vt:lpstr>
      <vt:lpstr>Virtual Machine and Container Architecture</vt:lpstr>
      <vt:lpstr>Wins for Docker</vt:lpstr>
      <vt:lpstr>Docker Engine Overview</vt:lpstr>
      <vt:lpstr>The Docker Architecture</vt:lpstr>
      <vt:lpstr>Part II</vt:lpstr>
      <vt:lpstr>Sign In to Docker Desktop</vt:lpstr>
      <vt:lpstr>Verify Your Docker Installation</vt:lpstr>
      <vt:lpstr>PowerPoint Presentation</vt:lpstr>
      <vt:lpstr>PowerPoint Presentation</vt:lpstr>
      <vt:lpstr>PowerPoint Presentation</vt:lpstr>
      <vt:lpstr>Part III</vt:lpstr>
      <vt:lpstr>Docker Images</vt:lpstr>
      <vt:lpstr>PowerPoint Presentation</vt:lpstr>
      <vt:lpstr>The Dockerfile</vt:lpstr>
      <vt:lpstr>The Dockerfile</vt:lpstr>
      <vt:lpstr>PowerPoint Presentation</vt:lpstr>
      <vt:lpstr>The FROM Instruction</vt:lpstr>
      <vt:lpstr>PowerPoint Presentation</vt:lpstr>
      <vt:lpstr>The RUN Instruction</vt:lpstr>
      <vt:lpstr>PowerPoint Presentation</vt:lpstr>
      <vt:lpstr>The WORKDIR Instruction</vt:lpstr>
      <vt:lpstr>PowerPoint Presentation</vt:lpstr>
      <vt:lpstr>The COPY Instruction</vt:lpstr>
      <vt:lpstr>PowerPoint Presentation</vt:lpstr>
      <vt:lpstr>The EXPOSE Instruction</vt:lpstr>
      <vt:lpstr>PowerPoint Presentation</vt:lpstr>
      <vt:lpstr>The LABEL Instruction</vt:lpstr>
      <vt:lpstr>PowerPoint Presentation</vt:lpstr>
      <vt:lpstr>The CMD Instruction</vt:lpstr>
      <vt:lpstr>PowerPoint Presentation</vt:lpstr>
      <vt:lpstr>Build Docker Images</vt:lpstr>
      <vt:lpstr>PowerPoint Presentation</vt:lpstr>
      <vt:lpstr>Remove Docker Images</vt:lpstr>
      <vt:lpstr>PowerPoint Presentation</vt:lpstr>
      <vt:lpstr>Docker Image Challenge</vt:lpstr>
      <vt:lpstr>PowerPoint Presentation</vt:lpstr>
      <vt:lpstr>Part IV</vt:lpstr>
      <vt:lpstr>Docker Containers</vt:lpstr>
      <vt:lpstr>PowerPoint Presentation</vt:lpstr>
      <vt:lpstr>Docker Container Command Flags</vt:lpstr>
      <vt:lpstr>Docker Container Command Examples</vt:lpstr>
      <vt:lpstr>Create a Docker Container</vt:lpstr>
      <vt:lpstr>PowerPoint Presentation</vt:lpstr>
      <vt:lpstr>Attach to a Running Container</vt:lpstr>
      <vt:lpstr>PowerPoint Presentation</vt:lpstr>
      <vt:lpstr>Stop a Running Container</vt:lpstr>
      <vt:lpstr>PowerPoint Presentation</vt:lpstr>
      <vt:lpstr>Start a Stopped Container</vt:lpstr>
      <vt:lpstr>PowerPoint Presentation</vt:lpstr>
      <vt:lpstr>Remove a Container</vt:lpstr>
      <vt:lpstr>PowerPoint Presentation</vt:lpstr>
      <vt:lpstr>Create a Docker Container With a Mapped Volume</vt:lpstr>
      <vt:lpstr>PowerPoint Presentation</vt:lpstr>
      <vt:lpstr>Part V</vt:lpstr>
      <vt:lpstr>Docker Quick Hit Topics</vt:lpstr>
      <vt:lpstr>Docker Exec</vt:lpstr>
      <vt:lpstr>PowerPoint Presentation</vt:lpstr>
      <vt:lpstr>Docker Networks</vt:lpstr>
      <vt:lpstr>Deploy a Docker Network</vt:lpstr>
      <vt:lpstr>Deploy a Docker Network</vt:lpstr>
      <vt:lpstr>PowerPoint Presentation</vt:lpstr>
      <vt:lpstr>Docker Compose</vt:lpstr>
      <vt:lpstr>Example docker-compose.yml</vt:lpstr>
      <vt:lpstr>Docker Compose</vt:lpstr>
      <vt:lpstr>PowerPoint Presentation</vt:lpstr>
      <vt:lpstr>Cleaning Up</vt:lpstr>
      <vt:lpstr>Understand Docker Disk Usage</vt:lpstr>
      <vt:lpstr>PowerPoint Presentation</vt:lpstr>
      <vt:lpstr>Stop All Running Containers</vt:lpstr>
      <vt:lpstr>PowerPoint Presentation</vt:lpstr>
      <vt:lpstr>Remove All Stopped Containers</vt:lpstr>
      <vt:lpstr>PowerPoint Presentation</vt:lpstr>
      <vt:lpstr>Remove Dangling Images</vt:lpstr>
      <vt:lpstr>PowerPoint Presentation</vt:lpstr>
      <vt:lpstr>Docker System Cleanup</vt:lpstr>
      <vt:lpstr>PowerPoint Presentation</vt:lpstr>
      <vt:lpstr>Remove Unused Images</vt:lpstr>
      <vt:lpstr>PowerPoint Presentation</vt:lpstr>
      <vt:lpstr>Part VI</vt:lpstr>
      <vt:lpstr>Docker Quiz</vt:lpstr>
      <vt:lpstr>References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Docker</dc:title>
  <dc:creator>Hull, Timothy</dc:creator>
  <cp:lastModifiedBy>Hull, Timothy</cp:lastModifiedBy>
  <cp:revision>135</cp:revision>
  <dcterms:created xsi:type="dcterms:W3CDTF">2020-02-11T00:22:44Z</dcterms:created>
  <dcterms:modified xsi:type="dcterms:W3CDTF">2020-03-13T06:02:37Z</dcterms:modified>
</cp:coreProperties>
</file>